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9" r:id="rId2"/>
    <p:sldId id="294" r:id="rId3"/>
    <p:sldId id="307" r:id="rId4"/>
    <p:sldId id="308" r:id="rId5"/>
    <p:sldId id="309" r:id="rId6"/>
    <p:sldId id="296" r:id="rId7"/>
    <p:sldId id="316" r:id="rId8"/>
    <p:sldId id="297" r:id="rId9"/>
    <p:sldId id="299" r:id="rId10"/>
    <p:sldId id="325" r:id="rId11"/>
    <p:sldId id="324" r:id="rId12"/>
    <p:sldId id="298" r:id="rId13"/>
    <p:sldId id="300" r:id="rId14"/>
    <p:sldId id="302" r:id="rId15"/>
    <p:sldId id="303" r:id="rId16"/>
    <p:sldId id="301" r:id="rId17"/>
    <p:sldId id="305" r:id="rId18"/>
    <p:sldId id="313" r:id="rId19"/>
    <p:sldId id="317" r:id="rId20"/>
    <p:sldId id="267" r:id="rId21"/>
    <p:sldId id="326" r:id="rId22"/>
    <p:sldId id="327" r:id="rId23"/>
    <p:sldId id="318" r:id="rId24"/>
    <p:sldId id="330" r:id="rId25"/>
    <p:sldId id="268" r:id="rId26"/>
    <p:sldId id="269" r:id="rId27"/>
    <p:sldId id="271" r:id="rId28"/>
    <p:sldId id="331" r:id="rId29"/>
    <p:sldId id="272" r:id="rId30"/>
    <p:sldId id="320" r:id="rId31"/>
    <p:sldId id="273" r:id="rId32"/>
    <p:sldId id="321" r:id="rId33"/>
    <p:sldId id="274" r:id="rId34"/>
    <p:sldId id="275" r:id="rId35"/>
    <p:sldId id="332" r:id="rId36"/>
    <p:sldId id="276" r:id="rId37"/>
    <p:sldId id="277" r:id="rId38"/>
    <p:sldId id="278" r:id="rId39"/>
    <p:sldId id="279" r:id="rId40"/>
    <p:sldId id="314" r:id="rId41"/>
    <p:sldId id="281" r:id="rId42"/>
    <p:sldId id="280" r:id="rId43"/>
    <p:sldId id="282" r:id="rId44"/>
    <p:sldId id="283" r:id="rId45"/>
    <p:sldId id="284" r:id="rId46"/>
    <p:sldId id="285" r:id="rId47"/>
    <p:sldId id="286" r:id="rId48"/>
    <p:sldId id="287" r:id="rId49"/>
    <p:sldId id="288" r:id="rId50"/>
    <p:sldId id="322" r:id="rId51"/>
    <p:sldId id="323" r:id="rId52"/>
    <p:sldId id="312" r:id="rId53"/>
    <p:sldId id="25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54C8BC-C287-6140-99D8-4F288C077986}">
          <p14:sldIdLst>
            <p14:sldId id="259"/>
            <p14:sldId id="294"/>
            <p14:sldId id="307"/>
            <p14:sldId id="308"/>
            <p14:sldId id="309"/>
            <p14:sldId id="296"/>
            <p14:sldId id="316"/>
            <p14:sldId id="297"/>
            <p14:sldId id="299"/>
            <p14:sldId id="325"/>
            <p14:sldId id="324"/>
            <p14:sldId id="298"/>
            <p14:sldId id="300"/>
            <p14:sldId id="302"/>
            <p14:sldId id="303"/>
            <p14:sldId id="301"/>
            <p14:sldId id="305"/>
            <p14:sldId id="313"/>
            <p14:sldId id="317"/>
            <p14:sldId id="267"/>
            <p14:sldId id="326"/>
            <p14:sldId id="327"/>
            <p14:sldId id="318"/>
            <p14:sldId id="330"/>
            <p14:sldId id="268"/>
            <p14:sldId id="269"/>
            <p14:sldId id="271"/>
            <p14:sldId id="331"/>
            <p14:sldId id="272"/>
            <p14:sldId id="320"/>
            <p14:sldId id="273"/>
            <p14:sldId id="321"/>
            <p14:sldId id="274"/>
            <p14:sldId id="275"/>
            <p14:sldId id="332"/>
            <p14:sldId id="276"/>
            <p14:sldId id="277"/>
            <p14:sldId id="278"/>
            <p14:sldId id="279"/>
            <p14:sldId id="314"/>
            <p14:sldId id="281"/>
            <p14:sldId id="280"/>
            <p14:sldId id="282"/>
            <p14:sldId id="283"/>
            <p14:sldId id="284"/>
            <p14:sldId id="285"/>
            <p14:sldId id="286"/>
            <p14:sldId id="287"/>
            <p14:sldId id="288"/>
            <p14:sldId id="322"/>
            <p14:sldId id="323"/>
            <p14:sldId id="312"/>
            <p14:sldId id="2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stan Trebaol" initials="TT" lastIdx="4" clrIdx="0">
    <p:extLst>
      <p:ext uri="{19B8F6BF-5375-455C-9EA6-DF929625EA0E}">
        <p15:presenceInfo xmlns:p15="http://schemas.microsoft.com/office/powerpoint/2012/main" userId="S::tristan.trebaol@epfl.ch::ab09e387-4c0e-4514-8e2a-c8329c0038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00FDFF"/>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3"/>
    <p:restoredTop sz="91721"/>
  </p:normalViewPr>
  <p:slideViewPr>
    <p:cSldViewPr snapToGrid="0" snapToObjects="1">
      <p:cViewPr varScale="1">
        <p:scale>
          <a:sx n="96" d="100"/>
          <a:sy n="96" d="100"/>
        </p:scale>
        <p:origin x="688" y="1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75" d="100"/>
          <a:sy n="75" d="100"/>
        </p:scale>
        <p:origin x="350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1429A-A270-1548-9463-8DEB95B0BF39}" type="doc">
      <dgm:prSet loTypeId="urn:microsoft.com/office/officeart/2005/8/layout/radial4" loCatId="" qsTypeId="urn:microsoft.com/office/officeart/2005/8/quickstyle/simple3" qsCatId="simple" csTypeId="urn:microsoft.com/office/officeart/2005/8/colors/colorful1" csCatId="colorful" phldr="1"/>
      <dgm:spPr/>
      <dgm:t>
        <a:bodyPr/>
        <a:lstStyle/>
        <a:p>
          <a:endParaRPr lang="en-GB"/>
        </a:p>
      </dgm:t>
    </dgm:pt>
    <dgm:pt modelId="{66B54DCD-4D92-D644-B6BC-078D29CB274A}">
      <dgm:prSet phldrT="[Text]"/>
      <dgm:spPr/>
      <dgm:t>
        <a:bodyPr/>
        <a:lstStyle/>
        <a:p>
          <a:r>
            <a:rPr lang="en-GB" b="1" dirty="0"/>
            <a:t>Aim: </a:t>
          </a:r>
          <a:r>
            <a:rPr lang="en-GB" dirty="0"/>
            <a:t>improve hospital-based monitoring of Cystic Fibrosis</a:t>
          </a:r>
        </a:p>
      </dgm:t>
    </dgm:pt>
    <dgm:pt modelId="{C0CD7A04-7128-A94F-8F10-15AA75856C63}" type="parTrans" cxnId="{7A84DECE-4417-5D44-A4B8-D3118D8747FA}">
      <dgm:prSet/>
      <dgm:spPr/>
      <dgm:t>
        <a:bodyPr/>
        <a:lstStyle/>
        <a:p>
          <a:endParaRPr lang="en-GB"/>
        </a:p>
      </dgm:t>
    </dgm:pt>
    <dgm:pt modelId="{EE206413-BB9B-B84E-A55B-C081A596EC3D}" type="sibTrans" cxnId="{7A84DECE-4417-5D44-A4B8-D3118D8747FA}">
      <dgm:prSet/>
      <dgm:spPr/>
      <dgm:t>
        <a:bodyPr/>
        <a:lstStyle/>
        <a:p>
          <a:endParaRPr lang="en-GB"/>
        </a:p>
      </dgm:t>
    </dgm:pt>
    <dgm:pt modelId="{D835DF06-4953-304A-A8DA-5F912CE58AFD}">
      <dgm:prSet phldrT="[Text]"/>
      <dgm:spPr/>
      <dgm:t>
        <a:bodyPr/>
        <a:lstStyle/>
        <a:p>
          <a:r>
            <a:rPr lang="en-GB" b="1" dirty="0"/>
            <a:t>Data</a:t>
          </a:r>
          <a:r>
            <a:rPr lang="en-GB" dirty="0"/>
            <a:t>: UK CF home monitoring study</a:t>
          </a:r>
        </a:p>
      </dgm:t>
    </dgm:pt>
    <dgm:pt modelId="{F0184840-AAC5-CC48-B48A-9D64CE76C6E7}" type="parTrans" cxnId="{BEDB9A98-B1D4-6748-9BA8-BE43C8367626}">
      <dgm:prSet/>
      <dgm:spPr/>
      <dgm:t>
        <a:bodyPr/>
        <a:lstStyle/>
        <a:p>
          <a:endParaRPr lang="en-GB"/>
        </a:p>
      </dgm:t>
    </dgm:pt>
    <dgm:pt modelId="{3E8B5279-061B-5A4C-9C0C-2FC76D1823E8}" type="sibTrans" cxnId="{BEDB9A98-B1D4-6748-9BA8-BE43C8367626}">
      <dgm:prSet/>
      <dgm:spPr/>
      <dgm:t>
        <a:bodyPr/>
        <a:lstStyle/>
        <a:p>
          <a:endParaRPr lang="en-GB"/>
        </a:p>
      </dgm:t>
    </dgm:pt>
    <dgm:pt modelId="{0BFA4463-CE81-094F-9551-72AD0A6FBB5C}">
      <dgm:prSet phldrT="[Text]" custT="1"/>
      <dgm:spPr/>
      <dgm:t>
        <a:bodyPr/>
        <a:lstStyle/>
        <a:p>
          <a:r>
            <a:rPr lang="en-GB" sz="2300" b="1" dirty="0"/>
            <a:t>Tools</a:t>
          </a:r>
          <a:r>
            <a:rPr lang="en-GB" sz="2300" dirty="0"/>
            <a:t>: Machine Learning and statistics, </a:t>
          </a:r>
          <a:r>
            <a:rPr lang="en-GB" sz="1800" dirty="0"/>
            <a:t>EPFL and Microsoft Research</a:t>
          </a:r>
          <a:endParaRPr lang="en-GB" sz="2300" dirty="0"/>
        </a:p>
      </dgm:t>
    </dgm:pt>
    <dgm:pt modelId="{3BC39EFA-C9B9-6047-95C4-C3CE4B2F2AAD}" type="parTrans" cxnId="{C9858CEC-95D7-5F4D-B88D-2053EE8BED29}">
      <dgm:prSet/>
      <dgm:spPr/>
      <dgm:t>
        <a:bodyPr/>
        <a:lstStyle/>
        <a:p>
          <a:endParaRPr lang="en-GB"/>
        </a:p>
      </dgm:t>
    </dgm:pt>
    <dgm:pt modelId="{8C4FDD03-49E9-D34D-AF33-AA80C28D74BE}" type="sibTrans" cxnId="{C9858CEC-95D7-5F4D-B88D-2053EE8BED29}">
      <dgm:prSet/>
      <dgm:spPr/>
      <dgm:t>
        <a:bodyPr/>
        <a:lstStyle/>
        <a:p>
          <a:endParaRPr lang="en-GB"/>
        </a:p>
      </dgm:t>
    </dgm:pt>
    <dgm:pt modelId="{03AD4C5E-4295-1F45-8A99-E036874ED16B}">
      <dgm:prSet phldrT="[Text]" custT="1"/>
      <dgm:spPr/>
      <dgm:t>
        <a:bodyPr/>
        <a:lstStyle/>
        <a:p>
          <a:r>
            <a:rPr lang="en-GB" sz="2300" b="1" dirty="0"/>
            <a:t>CF expertise</a:t>
          </a:r>
          <a:r>
            <a:rPr lang="en-GB" sz="2300" dirty="0"/>
            <a:t>: clinicians from the Department of Medicine,</a:t>
          </a:r>
          <a:r>
            <a:rPr lang="en-GB" sz="1900" dirty="0"/>
            <a:t> </a:t>
          </a:r>
          <a:r>
            <a:rPr lang="en-GB" sz="1600" dirty="0"/>
            <a:t>University of Cambridge</a:t>
          </a:r>
        </a:p>
      </dgm:t>
    </dgm:pt>
    <dgm:pt modelId="{89147FC4-63DC-E043-9A38-E52BC7E3C280}" type="parTrans" cxnId="{A51854D2-AA29-B540-A581-0A7E698A07E1}">
      <dgm:prSet/>
      <dgm:spPr/>
      <dgm:t>
        <a:bodyPr/>
        <a:lstStyle/>
        <a:p>
          <a:endParaRPr lang="en-GB"/>
        </a:p>
      </dgm:t>
    </dgm:pt>
    <dgm:pt modelId="{4ECD47E8-409D-A243-812A-3ECE935A638C}" type="sibTrans" cxnId="{A51854D2-AA29-B540-A581-0A7E698A07E1}">
      <dgm:prSet/>
      <dgm:spPr/>
      <dgm:t>
        <a:bodyPr/>
        <a:lstStyle/>
        <a:p>
          <a:endParaRPr lang="en-GB"/>
        </a:p>
      </dgm:t>
    </dgm:pt>
    <dgm:pt modelId="{F7811919-B17B-374A-8B59-46A256ABD9F0}" type="pres">
      <dgm:prSet presAssocID="{C4A1429A-A270-1548-9463-8DEB95B0BF39}" presName="cycle" presStyleCnt="0">
        <dgm:presLayoutVars>
          <dgm:chMax val="1"/>
          <dgm:dir/>
          <dgm:animLvl val="ctr"/>
          <dgm:resizeHandles val="exact"/>
        </dgm:presLayoutVars>
      </dgm:prSet>
      <dgm:spPr/>
    </dgm:pt>
    <dgm:pt modelId="{C8FE58C3-F00C-7B41-A31E-41DC42BF4EA4}" type="pres">
      <dgm:prSet presAssocID="{66B54DCD-4D92-D644-B6BC-078D29CB274A}" presName="centerShape" presStyleLbl="node0" presStyleIdx="0" presStyleCnt="1" custScaleX="107657" custLinFactNeighborY="-42461"/>
      <dgm:spPr/>
    </dgm:pt>
    <dgm:pt modelId="{2E844D3E-8AF2-2A47-BCDF-26B59304FE50}" type="pres">
      <dgm:prSet presAssocID="{F0184840-AAC5-CC48-B48A-9D64CE76C6E7}" presName="parTrans" presStyleLbl="bgSibTrans2D1" presStyleIdx="0" presStyleCnt="3"/>
      <dgm:spPr/>
    </dgm:pt>
    <dgm:pt modelId="{4D210415-7ADA-264F-B031-BFF48C0D31A5}" type="pres">
      <dgm:prSet presAssocID="{D835DF06-4953-304A-A8DA-5F912CE58AFD}" presName="node" presStyleLbl="node1" presStyleIdx="0" presStyleCnt="3" custRadScaleRad="92525" custRadScaleInc="-29519">
        <dgm:presLayoutVars>
          <dgm:bulletEnabled val="1"/>
        </dgm:presLayoutVars>
      </dgm:prSet>
      <dgm:spPr/>
    </dgm:pt>
    <dgm:pt modelId="{1BADB2CB-E67E-704A-8074-2E75B765EADA}" type="pres">
      <dgm:prSet presAssocID="{3BC39EFA-C9B9-6047-95C4-C3CE4B2F2AAD}" presName="parTrans" presStyleLbl="bgSibTrans2D1" presStyleIdx="1" presStyleCnt="3"/>
      <dgm:spPr/>
    </dgm:pt>
    <dgm:pt modelId="{966AC0C5-D19A-4A4E-830B-2EF4FE3D6101}" type="pres">
      <dgm:prSet presAssocID="{0BFA4463-CE81-094F-9551-72AD0A6FBB5C}" presName="node" presStyleLbl="node1" presStyleIdx="1" presStyleCnt="3" custRadScaleRad="2217" custRadScaleInc="-300000">
        <dgm:presLayoutVars>
          <dgm:bulletEnabled val="1"/>
        </dgm:presLayoutVars>
      </dgm:prSet>
      <dgm:spPr/>
    </dgm:pt>
    <dgm:pt modelId="{990A19A3-C70C-954A-89BD-9493566CCBC3}" type="pres">
      <dgm:prSet presAssocID="{89147FC4-63DC-E043-9A38-E52BC7E3C280}" presName="parTrans" presStyleLbl="bgSibTrans2D1" presStyleIdx="2" presStyleCnt="3"/>
      <dgm:spPr/>
    </dgm:pt>
    <dgm:pt modelId="{6E337F9F-026D-8945-8A14-E6BB5571166A}" type="pres">
      <dgm:prSet presAssocID="{03AD4C5E-4295-1F45-8A99-E036874ED16B}" presName="node" presStyleLbl="node1" presStyleIdx="2" presStyleCnt="3" custRadScaleRad="92522" custRadScaleInc="29530">
        <dgm:presLayoutVars>
          <dgm:bulletEnabled val="1"/>
        </dgm:presLayoutVars>
      </dgm:prSet>
      <dgm:spPr/>
    </dgm:pt>
  </dgm:ptLst>
  <dgm:cxnLst>
    <dgm:cxn modelId="{B5F55B02-41BF-294F-BB36-0339C39A0978}" type="presOf" srcId="{66B54DCD-4D92-D644-B6BC-078D29CB274A}" destId="{C8FE58C3-F00C-7B41-A31E-41DC42BF4EA4}" srcOrd="0" destOrd="0" presId="urn:microsoft.com/office/officeart/2005/8/layout/radial4"/>
    <dgm:cxn modelId="{B24BE906-B69F-9041-8A5B-BD81FF726EEF}" type="presOf" srcId="{03AD4C5E-4295-1F45-8A99-E036874ED16B}" destId="{6E337F9F-026D-8945-8A14-E6BB5571166A}" srcOrd="0" destOrd="0" presId="urn:microsoft.com/office/officeart/2005/8/layout/radial4"/>
    <dgm:cxn modelId="{B91DB215-B751-EB42-BA6D-570B5F9B3B8A}" type="presOf" srcId="{0BFA4463-CE81-094F-9551-72AD0A6FBB5C}" destId="{966AC0C5-D19A-4A4E-830B-2EF4FE3D6101}" srcOrd="0" destOrd="0" presId="urn:microsoft.com/office/officeart/2005/8/layout/radial4"/>
    <dgm:cxn modelId="{E777201B-B45D-6144-8415-6EFD00E056C8}" type="presOf" srcId="{89147FC4-63DC-E043-9A38-E52BC7E3C280}" destId="{990A19A3-C70C-954A-89BD-9493566CCBC3}" srcOrd="0" destOrd="0" presId="urn:microsoft.com/office/officeart/2005/8/layout/radial4"/>
    <dgm:cxn modelId="{446DC045-4068-8D4B-99BB-A2F6A29BCCEF}" type="presOf" srcId="{C4A1429A-A270-1548-9463-8DEB95B0BF39}" destId="{F7811919-B17B-374A-8B59-46A256ABD9F0}" srcOrd="0" destOrd="0" presId="urn:microsoft.com/office/officeart/2005/8/layout/radial4"/>
    <dgm:cxn modelId="{0ECD1B6D-EDD6-5B45-BE48-0E150815CE1E}" type="presOf" srcId="{3BC39EFA-C9B9-6047-95C4-C3CE4B2F2AAD}" destId="{1BADB2CB-E67E-704A-8074-2E75B765EADA}" srcOrd="0" destOrd="0" presId="urn:microsoft.com/office/officeart/2005/8/layout/radial4"/>
    <dgm:cxn modelId="{9E66AA8D-CC05-F544-9C9E-A457309BF3D9}" type="presOf" srcId="{D835DF06-4953-304A-A8DA-5F912CE58AFD}" destId="{4D210415-7ADA-264F-B031-BFF48C0D31A5}" srcOrd="0" destOrd="0" presId="urn:microsoft.com/office/officeart/2005/8/layout/radial4"/>
    <dgm:cxn modelId="{BEDB9A98-B1D4-6748-9BA8-BE43C8367626}" srcId="{66B54DCD-4D92-D644-B6BC-078D29CB274A}" destId="{D835DF06-4953-304A-A8DA-5F912CE58AFD}" srcOrd="0" destOrd="0" parTransId="{F0184840-AAC5-CC48-B48A-9D64CE76C6E7}" sibTransId="{3E8B5279-061B-5A4C-9C0C-2FC76D1823E8}"/>
    <dgm:cxn modelId="{7A84DECE-4417-5D44-A4B8-D3118D8747FA}" srcId="{C4A1429A-A270-1548-9463-8DEB95B0BF39}" destId="{66B54DCD-4D92-D644-B6BC-078D29CB274A}" srcOrd="0" destOrd="0" parTransId="{C0CD7A04-7128-A94F-8F10-15AA75856C63}" sibTransId="{EE206413-BB9B-B84E-A55B-C081A596EC3D}"/>
    <dgm:cxn modelId="{AB222FD1-C61D-0547-8E51-CD4C099FDCFB}" type="presOf" srcId="{F0184840-AAC5-CC48-B48A-9D64CE76C6E7}" destId="{2E844D3E-8AF2-2A47-BCDF-26B59304FE50}" srcOrd="0" destOrd="0" presId="urn:microsoft.com/office/officeart/2005/8/layout/radial4"/>
    <dgm:cxn modelId="{A51854D2-AA29-B540-A581-0A7E698A07E1}" srcId="{66B54DCD-4D92-D644-B6BC-078D29CB274A}" destId="{03AD4C5E-4295-1F45-8A99-E036874ED16B}" srcOrd="2" destOrd="0" parTransId="{89147FC4-63DC-E043-9A38-E52BC7E3C280}" sibTransId="{4ECD47E8-409D-A243-812A-3ECE935A638C}"/>
    <dgm:cxn modelId="{C9858CEC-95D7-5F4D-B88D-2053EE8BED29}" srcId="{66B54DCD-4D92-D644-B6BC-078D29CB274A}" destId="{0BFA4463-CE81-094F-9551-72AD0A6FBB5C}" srcOrd="1" destOrd="0" parTransId="{3BC39EFA-C9B9-6047-95C4-C3CE4B2F2AAD}" sibTransId="{8C4FDD03-49E9-D34D-AF33-AA80C28D74BE}"/>
    <dgm:cxn modelId="{97BA742A-3977-3B45-B28C-420AC24458B3}" type="presParOf" srcId="{F7811919-B17B-374A-8B59-46A256ABD9F0}" destId="{C8FE58C3-F00C-7B41-A31E-41DC42BF4EA4}" srcOrd="0" destOrd="0" presId="urn:microsoft.com/office/officeart/2005/8/layout/radial4"/>
    <dgm:cxn modelId="{1C3ECF01-D69E-FA41-B3E0-6C234EE8C88D}" type="presParOf" srcId="{F7811919-B17B-374A-8B59-46A256ABD9F0}" destId="{2E844D3E-8AF2-2A47-BCDF-26B59304FE50}" srcOrd="1" destOrd="0" presId="urn:microsoft.com/office/officeart/2005/8/layout/radial4"/>
    <dgm:cxn modelId="{F6083E69-4D9C-FF47-B8E3-255BD4321A84}" type="presParOf" srcId="{F7811919-B17B-374A-8B59-46A256ABD9F0}" destId="{4D210415-7ADA-264F-B031-BFF48C0D31A5}" srcOrd="2" destOrd="0" presId="urn:microsoft.com/office/officeart/2005/8/layout/radial4"/>
    <dgm:cxn modelId="{E00658DA-B8F5-B040-996D-801352A12BF5}" type="presParOf" srcId="{F7811919-B17B-374A-8B59-46A256ABD9F0}" destId="{1BADB2CB-E67E-704A-8074-2E75B765EADA}" srcOrd="3" destOrd="0" presId="urn:microsoft.com/office/officeart/2005/8/layout/radial4"/>
    <dgm:cxn modelId="{A61C74E4-19A0-E44E-9DB9-3A3F8585AAB7}" type="presParOf" srcId="{F7811919-B17B-374A-8B59-46A256ABD9F0}" destId="{966AC0C5-D19A-4A4E-830B-2EF4FE3D6101}" srcOrd="4" destOrd="0" presId="urn:microsoft.com/office/officeart/2005/8/layout/radial4"/>
    <dgm:cxn modelId="{93D689CC-9812-E443-AE66-E6EDAD9C3521}" type="presParOf" srcId="{F7811919-B17B-374A-8B59-46A256ABD9F0}" destId="{990A19A3-C70C-954A-89BD-9493566CCBC3}" srcOrd="5" destOrd="0" presId="urn:microsoft.com/office/officeart/2005/8/layout/radial4"/>
    <dgm:cxn modelId="{34991004-B256-EC46-892A-4DA246FA3A79}" type="presParOf" srcId="{F7811919-B17B-374A-8B59-46A256ABD9F0}" destId="{6E337F9F-026D-8945-8A14-E6BB5571166A}"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789EF-D0B2-084A-9034-743951A18940}" type="doc">
      <dgm:prSet loTypeId="urn:microsoft.com/office/officeart/2005/8/layout/cycle1" loCatId="" qsTypeId="urn:microsoft.com/office/officeart/2005/8/quickstyle/simple1" qsCatId="simple" csTypeId="urn:microsoft.com/office/officeart/2005/8/colors/accent2_1" csCatId="accent2" phldr="1"/>
      <dgm:spPr/>
      <dgm:t>
        <a:bodyPr/>
        <a:lstStyle/>
        <a:p>
          <a:endParaRPr lang="en-GB"/>
        </a:p>
      </dgm:t>
    </dgm:pt>
    <dgm:pt modelId="{6690724F-68FA-D34E-8360-0DE169EEC956}">
      <dgm:prSet phldrT="[Text]" custT="1"/>
      <dgm:spPr/>
      <dgm:t>
        <a:bodyPr/>
        <a:lstStyle/>
        <a:p>
          <a:r>
            <a:rPr lang="en-GB" sz="2400" b="1" dirty="0"/>
            <a:t>Acute pulmonary exacerbation</a:t>
          </a:r>
        </a:p>
      </dgm:t>
    </dgm:pt>
    <dgm:pt modelId="{DD32BD0B-A444-F04E-ABB4-5D1BE4A10D82}" type="parTrans" cxnId="{0EF3984F-0CD5-CC4B-838A-7481155E095E}">
      <dgm:prSet/>
      <dgm:spPr/>
      <dgm:t>
        <a:bodyPr/>
        <a:lstStyle/>
        <a:p>
          <a:endParaRPr lang="en-GB"/>
        </a:p>
      </dgm:t>
    </dgm:pt>
    <dgm:pt modelId="{0363EB56-C6A8-3D43-9C5C-1155FF1131EA}" type="sibTrans" cxnId="{0EF3984F-0CD5-CC4B-838A-7481155E095E}">
      <dgm:prSet/>
      <dgm:spPr/>
      <dgm:t>
        <a:bodyPr/>
        <a:lstStyle/>
        <a:p>
          <a:endParaRPr lang="en-GB"/>
        </a:p>
      </dgm:t>
    </dgm:pt>
    <dgm:pt modelId="{E7D36033-5E7C-F04D-8C7C-D2A181244740}">
      <dgm:prSet phldrT="[Text]" custT="1"/>
      <dgm:spPr/>
      <dgm:t>
        <a:bodyPr/>
        <a:lstStyle/>
        <a:p>
          <a:pPr algn="ctr"/>
          <a:r>
            <a:rPr lang="en-GB" sz="2400" b="1" dirty="0"/>
            <a:t>Unsuccessful recovery</a:t>
          </a:r>
        </a:p>
        <a:p>
          <a:pPr algn="ctr"/>
          <a:r>
            <a:rPr lang="en-GB" sz="2400" dirty="0"/>
            <a:t>or novel bacterial infection</a:t>
          </a:r>
        </a:p>
      </dgm:t>
    </dgm:pt>
    <dgm:pt modelId="{2D662B17-2DD9-4642-9786-F0B9529AF484}" type="parTrans" cxnId="{D555EA60-83C9-B246-8AF1-309FA40F7E32}">
      <dgm:prSet/>
      <dgm:spPr/>
      <dgm:t>
        <a:bodyPr/>
        <a:lstStyle/>
        <a:p>
          <a:endParaRPr lang="en-GB"/>
        </a:p>
      </dgm:t>
    </dgm:pt>
    <dgm:pt modelId="{9E24B864-CA02-564E-AFCC-35DE80325D78}" type="sibTrans" cxnId="{D555EA60-83C9-B246-8AF1-309FA40F7E32}">
      <dgm:prSet/>
      <dgm:spPr/>
      <dgm:t>
        <a:bodyPr/>
        <a:lstStyle/>
        <a:p>
          <a:endParaRPr lang="en-GB"/>
        </a:p>
      </dgm:t>
    </dgm:pt>
    <dgm:pt modelId="{98F6996D-2806-C441-A7A9-105AE82EAB54}">
      <dgm:prSet phldrT="[Text]" custT="1"/>
      <dgm:spPr/>
      <dgm:t>
        <a:bodyPr/>
        <a:lstStyle/>
        <a:p>
          <a:r>
            <a:rPr lang="en-GB" sz="2400" dirty="0"/>
            <a:t>Ineffective immune response</a:t>
          </a:r>
        </a:p>
      </dgm:t>
    </dgm:pt>
    <dgm:pt modelId="{0DA26CBC-E41A-2E42-81A9-93103EBE3179}" type="parTrans" cxnId="{68F91F69-C229-464D-95DB-11602DDDB000}">
      <dgm:prSet/>
      <dgm:spPr/>
      <dgm:t>
        <a:bodyPr/>
        <a:lstStyle/>
        <a:p>
          <a:endParaRPr lang="en-GB"/>
        </a:p>
      </dgm:t>
    </dgm:pt>
    <dgm:pt modelId="{F631B071-C262-3547-AC5B-ABE53F385775}" type="sibTrans" cxnId="{68F91F69-C229-464D-95DB-11602DDDB000}">
      <dgm:prSet/>
      <dgm:spPr/>
      <dgm:t>
        <a:bodyPr/>
        <a:lstStyle/>
        <a:p>
          <a:endParaRPr lang="en-GB"/>
        </a:p>
      </dgm:t>
    </dgm:pt>
    <dgm:pt modelId="{97FF5CE0-318A-0846-A2FE-32199BAE78BD}">
      <dgm:prSet phldrT="[Text]" custT="1"/>
      <dgm:spPr/>
      <dgm:t>
        <a:bodyPr/>
        <a:lstStyle/>
        <a:p>
          <a:r>
            <a:rPr lang="en-GB" sz="2400" b="1" dirty="0"/>
            <a:t>Antibiotic treatment </a:t>
          </a:r>
        </a:p>
      </dgm:t>
    </dgm:pt>
    <dgm:pt modelId="{FFC36CA6-7586-E044-8A74-FC7233C91521}" type="parTrans" cxnId="{BBE4470B-6985-CF4B-B45B-394D4A3F3FA2}">
      <dgm:prSet/>
      <dgm:spPr/>
      <dgm:t>
        <a:bodyPr/>
        <a:lstStyle/>
        <a:p>
          <a:endParaRPr lang="en-GB"/>
        </a:p>
      </dgm:t>
    </dgm:pt>
    <dgm:pt modelId="{B122D3A9-DDED-6D46-BA3C-E444C822D94F}" type="sibTrans" cxnId="{BBE4470B-6985-CF4B-B45B-394D4A3F3FA2}">
      <dgm:prSet/>
      <dgm:spPr/>
      <dgm:t>
        <a:bodyPr/>
        <a:lstStyle/>
        <a:p>
          <a:endParaRPr lang="en-GB"/>
        </a:p>
      </dgm:t>
    </dgm:pt>
    <dgm:pt modelId="{3FA43AC5-BA63-9447-936E-E6A787087CF7}" type="pres">
      <dgm:prSet presAssocID="{022789EF-D0B2-084A-9034-743951A18940}" presName="cycle" presStyleCnt="0">
        <dgm:presLayoutVars>
          <dgm:dir/>
          <dgm:resizeHandles val="exact"/>
        </dgm:presLayoutVars>
      </dgm:prSet>
      <dgm:spPr/>
    </dgm:pt>
    <dgm:pt modelId="{2808703E-6D2A-D34C-AB69-742E3E3C9E0C}" type="pres">
      <dgm:prSet presAssocID="{6690724F-68FA-D34E-8360-0DE169EEC956}" presName="dummy" presStyleCnt="0"/>
      <dgm:spPr/>
    </dgm:pt>
    <dgm:pt modelId="{C864D241-728D-5543-85C2-FD5A23A2AC89}" type="pres">
      <dgm:prSet presAssocID="{6690724F-68FA-D34E-8360-0DE169EEC956}" presName="node" presStyleLbl="revTx" presStyleIdx="0" presStyleCnt="4" custScaleX="101359">
        <dgm:presLayoutVars>
          <dgm:bulletEnabled val="1"/>
        </dgm:presLayoutVars>
      </dgm:prSet>
      <dgm:spPr/>
    </dgm:pt>
    <dgm:pt modelId="{A50B0A40-FF52-F14E-B64A-A1CCD6FCAE88}" type="pres">
      <dgm:prSet presAssocID="{0363EB56-C6A8-3D43-9C5C-1155FF1131EA}" presName="sibTrans" presStyleLbl="node1" presStyleIdx="0" presStyleCnt="4"/>
      <dgm:spPr/>
    </dgm:pt>
    <dgm:pt modelId="{45BB8B0A-F8E3-134E-BC9D-8C0667218507}" type="pres">
      <dgm:prSet presAssocID="{98F6996D-2806-C441-A7A9-105AE82EAB54}" presName="dummy" presStyleCnt="0"/>
      <dgm:spPr/>
    </dgm:pt>
    <dgm:pt modelId="{213936B3-684D-394C-B0C9-D01CF6D5E91A}" type="pres">
      <dgm:prSet presAssocID="{98F6996D-2806-C441-A7A9-105AE82EAB54}" presName="node" presStyleLbl="revTx" presStyleIdx="1" presStyleCnt="4">
        <dgm:presLayoutVars>
          <dgm:bulletEnabled val="1"/>
        </dgm:presLayoutVars>
      </dgm:prSet>
      <dgm:spPr/>
    </dgm:pt>
    <dgm:pt modelId="{30E4C357-B156-814F-8F9C-DECF043840EB}" type="pres">
      <dgm:prSet presAssocID="{F631B071-C262-3547-AC5B-ABE53F385775}" presName="sibTrans" presStyleLbl="node1" presStyleIdx="1" presStyleCnt="4"/>
      <dgm:spPr/>
    </dgm:pt>
    <dgm:pt modelId="{C3BE23B7-927B-4C4D-B262-AC1053989DB7}" type="pres">
      <dgm:prSet presAssocID="{97FF5CE0-318A-0846-A2FE-32199BAE78BD}" presName="dummy" presStyleCnt="0"/>
      <dgm:spPr/>
    </dgm:pt>
    <dgm:pt modelId="{55C14334-ADB0-5441-A19A-88D03AD71EBB}" type="pres">
      <dgm:prSet presAssocID="{97FF5CE0-318A-0846-A2FE-32199BAE78BD}" presName="node" presStyleLbl="revTx" presStyleIdx="2" presStyleCnt="4">
        <dgm:presLayoutVars>
          <dgm:bulletEnabled val="1"/>
        </dgm:presLayoutVars>
      </dgm:prSet>
      <dgm:spPr/>
    </dgm:pt>
    <dgm:pt modelId="{70E3B2C4-D904-6649-88AB-14A96472D058}" type="pres">
      <dgm:prSet presAssocID="{B122D3A9-DDED-6D46-BA3C-E444C822D94F}" presName="sibTrans" presStyleLbl="node1" presStyleIdx="2" presStyleCnt="4"/>
      <dgm:spPr/>
    </dgm:pt>
    <dgm:pt modelId="{D06BCF93-CB4C-F542-8578-7B54EE94CEF9}" type="pres">
      <dgm:prSet presAssocID="{E7D36033-5E7C-F04D-8C7C-D2A181244740}" presName="dummy" presStyleCnt="0"/>
      <dgm:spPr/>
    </dgm:pt>
    <dgm:pt modelId="{A8E60A96-7AC0-ED42-8725-E38029413764}" type="pres">
      <dgm:prSet presAssocID="{E7D36033-5E7C-F04D-8C7C-D2A181244740}" presName="node" presStyleLbl="revTx" presStyleIdx="3" presStyleCnt="4" custScaleX="150586">
        <dgm:presLayoutVars>
          <dgm:bulletEnabled val="1"/>
        </dgm:presLayoutVars>
      </dgm:prSet>
      <dgm:spPr/>
    </dgm:pt>
    <dgm:pt modelId="{BEAFC717-89C0-E046-84EA-FED740E6221C}" type="pres">
      <dgm:prSet presAssocID="{9E24B864-CA02-564E-AFCC-35DE80325D78}" presName="sibTrans" presStyleLbl="node1" presStyleIdx="3" presStyleCnt="4"/>
      <dgm:spPr/>
    </dgm:pt>
  </dgm:ptLst>
  <dgm:cxnLst>
    <dgm:cxn modelId="{BBE4470B-6985-CF4B-B45B-394D4A3F3FA2}" srcId="{022789EF-D0B2-084A-9034-743951A18940}" destId="{97FF5CE0-318A-0846-A2FE-32199BAE78BD}" srcOrd="2" destOrd="0" parTransId="{FFC36CA6-7586-E044-8A74-FC7233C91521}" sibTransId="{B122D3A9-DDED-6D46-BA3C-E444C822D94F}"/>
    <dgm:cxn modelId="{F2A71017-7A04-554E-9DEF-4A37A63AC63F}" type="presOf" srcId="{022789EF-D0B2-084A-9034-743951A18940}" destId="{3FA43AC5-BA63-9447-936E-E6A787087CF7}" srcOrd="0" destOrd="0" presId="urn:microsoft.com/office/officeart/2005/8/layout/cycle1"/>
    <dgm:cxn modelId="{14B37723-FDDA-724D-84B9-93C23C0D33EE}" type="presOf" srcId="{E7D36033-5E7C-F04D-8C7C-D2A181244740}" destId="{A8E60A96-7AC0-ED42-8725-E38029413764}" srcOrd="0" destOrd="0" presId="urn:microsoft.com/office/officeart/2005/8/layout/cycle1"/>
    <dgm:cxn modelId="{15DE2E27-0B9F-8446-85C0-2E52C990C60E}" type="presOf" srcId="{97FF5CE0-318A-0846-A2FE-32199BAE78BD}" destId="{55C14334-ADB0-5441-A19A-88D03AD71EBB}" srcOrd="0" destOrd="0" presId="urn:microsoft.com/office/officeart/2005/8/layout/cycle1"/>
    <dgm:cxn modelId="{31FCE63A-8689-054B-BF7A-246325CFFF18}" type="presOf" srcId="{9E24B864-CA02-564E-AFCC-35DE80325D78}" destId="{BEAFC717-89C0-E046-84EA-FED740E6221C}" srcOrd="0" destOrd="0" presId="urn:microsoft.com/office/officeart/2005/8/layout/cycle1"/>
    <dgm:cxn modelId="{0EF3984F-0CD5-CC4B-838A-7481155E095E}" srcId="{022789EF-D0B2-084A-9034-743951A18940}" destId="{6690724F-68FA-D34E-8360-0DE169EEC956}" srcOrd="0" destOrd="0" parTransId="{DD32BD0B-A444-F04E-ABB4-5D1BE4A10D82}" sibTransId="{0363EB56-C6A8-3D43-9C5C-1155FF1131EA}"/>
    <dgm:cxn modelId="{D555EA60-83C9-B246-8AF1-309FA40F7E32}" srcId="{022789EF-D0B2-084A-9034-743951A18940}" destId="{E7D36033-5E7C-F04D-8C7C-D2A181244740}" srcOrd="3" destOrd="0" parTransId="{2D662B17-2DD9-4642-9786-F0B9529AF484}" sibTransId="{9E24B864-CA02-564E-AFCC-35DE80325D78}"/>
    <dgm:cxn modelId="{68F91F69-C229-464D-95DB-11602DDDB000}" srcId="{022789EF-D0B2-084A-9034-743951A18940}" destId="{98F6996D-2806-C441-A7A9-105AE82EAB54}" srcOrd="1" destOrd="0" parTransId="{0DA26CBC-E41A-2E42-81A9-93103EBE3179}" sibTransId="{F631B071-C262-3547-AC5B-ABE53F385775}"/>
    <dgm:cxn modelId="{71DE9586-743B-1D46-9BBF-A665D9C87A97}" type="presOf" srcId="{0363EB56-C6A8-3D43-9C5C-1155FF1131EA}" destId="{A50B0A40-FF52-F14E-B64A-A1CCD6FCAE88}" srcOrd="0" destOrd="0" presId="urn:microsoft.com/office/officeart/2005/8/layout/cycle1"/>
    <dgm:cxn modelId="{D470D0C2-AA50-DB45-B61F-E0CD78A5E881}" type="presOf" srcId="{F631B071-C262-3547-AC5B-ABE53F385775}" destId="{30E4C357-B156-814F-8F9C-DECF043840EB}" srcOrd="0" destOrd="0" presId="urn:microsoft.com/office/officeart/2005/8/layout/cycle1"/>
    <dgm:cxn modelId="{972CC7E2-E781-BC4C-B275-141874CA4939}" type="presOf" srcId="{B122D3A9-DDED-6D46-BA3C-E444C822D94F}" destId="{70E3B2C4-D904-6649-88AB-14A96472D058}" srcOrd="0" destOrd="0" presId="urn:microsoft.com/office/officeart/2005/8/layout/cycle1"/>
    <dgm:cxn modelId="{4D951DE5-0DE0-5E41-9630-9E04EC28C94D}" type="presOf" srcId="{6690724F-68FA-D34E-8360-0DE169EEC956}" destId="{C864D241-728D-5543-85C2-FD5A23A2AC89}" srcOrd="0" destOrd="0" presId="urn:microsoft.com/office/officeart/2005/8/layout/cycle1"/>
    <dgm:cxn modelId="{D45761FC-7BE0-BF4F-8EFF-9EFB64B9B83C}" type="presOf" srcId="{98F6996D-2806-C441-A7A9-105AE82EAB54}" destId="{213936B3-684D-394C-B0C9-D01CF6D5E91A}" srcOrd="0" destOrd="0" presId="urn:microsoft.com/office/officeart/2005/8/layout/cycle1"/>
    <dgm:cxn modelId="{A7D39C1E-E22F-2B4D-A94D-460C8A3529E3}" type="presParOf" srcId="{3FA43AC5-BA63-9447-936E-E6A787087CF7}" destId="{2808703E-6D2A-D34C-AB69-742E3E3C9E0C}" srcOrd="0" destOrd="0" presId="urn:microsoft.com/office/officeart/2005/8/layout/cycle1"/>
    <dgm:cxn modelId="{8325D5D1-DA7A-1147-B7E4-35EAE164302B}" type="presParOf" srcId="{3FA43AC5-BA63-9447-936E-E6A787087CF7}" destId="{C864D241-728D-5543-85C2-FD5A23A2AC89}" srcOrd="1" destOrd="0" presId="urn:microsoft.com/office/officeart/2005/8/layout/cycle1"/>
    <dgm:cxn modelId="{5407E2F1-A50A-6549-973E-8DF64A0CAAF6}" type="presParOf" srcId="{3FA43AC5-BA63-9447-936E-E6A787087CF7}" destId="{A50B0A40-FF52-F14E-B64A-A1CCD6FCAE88}" srcOrd="2" destOrd="0" presId="urn:microsoft.com/office/officeart/2005/8/layout/cycle1"/>
    <dgm:cxn modelId="{546C8059-E779-1241-88E0-BAF185059A61}" type="presParOf" srcId="{3FA43AC5-BA63-9447-936E-E6A787087CF7}" destId="{45BB8B0A-F8E3-134E-BC9D-8C0667218507}" srcOrd="3" destOrd="0" presId="urn:microsoft.com/office/officeart/2005/8/layout/cycle1"/>
    <dgm:cxn modelId="{DC05837B-7C71-1440-968D-5B71027DE2EE}" type="presParOf" srcId="{3FA43AC5-BA63-9447-936E-E6A787087CF7}" destId="{213936B3-684D-394C-B0C9-D01CF6D5E91A}" srcOrd="4" destOrd="0" presId="urn:microsoft.com/office/officeart/2005/8/layout/cycle1"/>
    <dgm:cxn modelId="{6F228B12-B275-5E4F-BFE5-F61943F077A5}" type="presParOf" srcId="{3FA43AC5-BA63-9447-936E-E6A787087CF7}" destId="{30E4C357-B156-814F-8F9C-DECF043840EB}" srcOrd="5" destOrd="0" presId="urn:microsoft.com/office/officeart/2005/8/layout/cycle1"/>
    <dgm:cxn modelId="{A18F14F3-762A-ED44-92AC-39D094AD9FDA}" type="presParOf" srcId="{3FA43AC5-BA63-9447-936E-E6A787087CF7}" destId="{C3BE23B7-927B-4C4D-B262-AC1053989DB7}" srcOrd="6" destOrd="0" presId="urn:microsoft.com/office/officeart/2005/8/layout/cycle1"/>
    <dgm:cxn modelId="{3A15572E-79B6-854B-B05A-E1CDE6663674}" type="presParOf" srcId="{3FA43AC5-BA63-9447-936E-E6A787087CF7}" destId="{55C14334-ADB0-5441-A19A-88D03AD71EBB}" srcOrd="7" destOrd="0" presId="urn:microsoft.com/office/officeart/2005/8/layout/cycle1"/>
    <dgm:cxn modelId="{B3278EB3-91B6-504B-8D0D-BD5F86FD264F}" type="presParOf" srcId="{3FA43AC5-BA63-9447-936E-E6A787087CF7}" destId="{70E3B2C4-D904-6649-88AB-14A96472D058}" srcOrd="8" destOrd="0" presId="urn:microsoft.com/office/officeart/2005/8/layout/cycle1"/>
    <dgm:cxn modelId="{D1448449-37B1-3746-9751-AF6425179643}" type="presParOf" srcId="{3FA43AC5-BA63-9447-936E-E6A787087CF7}" destId="{D06BCF93-CB4C-F542-8578-7B54EE94CEF9}" srcOrd="9" destOrd="0" presId="urn:microsoft.com/office/officeart/2005/8/layout/cycle1"/>
    <dgm:cxn modelId="{1C216EC8-A620-7E45-BA51-940A7D89579C}" type="presParOf" srcId="{3FA43AC5-BA63-9447-936E-E6A787087CF7}" destId="{A8E60A96-7AC0-ED42-8725-E38029413764}" srcOrd="10" destOrd="0" presId="urn:microsoft.com/office/officeart/2005/8/layout/cycle1"/>
    <dgm:cxn modelId="{B7CD3034-3656-C843-A684-68717A87C119}" type="presParOf" srcId="{3FA43AC5-BA63-9447-936E-E6A787087CF7}" destId="{BEAFC717-89C0-E046-84EA-FED740E6221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2789EF-D0B2-084A-9034-743951A18940}" type="doc">
      <dgm:prSet loTypeId="urn:microsoft.com/office/officeart/2005/8/layout/cycle1" loCatId="" qsTypeId="urn:microsoft.com/office/officeart/2005/8/quickstyle/simple1" qsCatId="simple" csTypeId="urn:microsoft.com/office/officeart/2005/8/colors/accent2_1" csCatId="accent2" phldr="1"/>
      <dgm:spPr/>
      <dgm:t>
        <a:bodyPr/>
        <a:lstStyle/>
        <a:p>
          <a:endParaRPr lang="en-GB"/>
        </a:p>
      </dgm:t>
    </dgm:pt>
    <dgm:pt modelId="{6690724F-68FA-D34E-8360-0DE169EEC956}">
      <dgm:prSet phldrT="[Text]" custT="1"/>
      <dgm:spPr/>
      <dgm:t>
        <a:bodyPr/>
        <a:lstStyle/>
        <a:p>
          <a:r>
            <a:rPr lang="en-GB" sz="2400" b="1" dirty="0"/>
            <a:t>Acute pulmonary exacerbation</a:t>
          </a:r>
        </a:p>
      </dgm:t>
    </dgm:pt>
    <dgm:pt modelId="{DD32BD0B-A444-F04E-ABB4-5D1BE4A10D82}" type="parTrans" cxnId="{0EF3984F-0CD5-CC4B-838A-7481155E095E}">
      <dgm:prSet/>
      <dgm:spPr/>
      <dgm:t>
        <a:bodyPr/>
        <a:lstStyle/>
        <a:p>
          <a:endParaRPr lang="en-GB"/>
        </a:p>
      </dgm:t>
    </dgm:pt>
    <dgm:pt modelId="{0363EB56-C6A8-3D43-9C5C-1155FF1131EA}" type="sibTrans" cxnId="{0EF3984F-0CD5-CC4B-838A-7481155E095E}">
      <dgm:prSet/>
      <dgm:spPr/>
      <dgm:t>
        <a:bodyPr/>
        <a:lstStyle/>
        <a:p>
          <a:endParaRPr lang="en-GB"/>
        </a:p>
      </dgm:t>
    </dgm:pt>
    <dgm:pt modelId="{E7D36033-5E7C-F04D-8C7C-D2A181244740}">
      <dgm:prSet phldrT="[Text]" custT="1"/>
      <dgm:spPr/>
      <dgm:t>
        <a:bodyPr/>
        <a:lstStyle/>
        <a:p>
          <a:pPr algn="ctr"/>
          <a:r>
            <a:rPr lang="en-GB" sz="2400" b="1" dirty="0"/>
            <a:t>Unsuccessful recovery</a:t>
          </a:r>
        </a:p>
        <a:p>
          <a:pPr algn="ctr"/>
          <a:r>
            <a:rPr lang="en-GB" sz="2400" dirty="0"/>
            <a:t>or novel bacterial infection</a:t>
          </a:r>
        </a:p>
      </dgm:t>
    </dgm:pt>
    <dgm:pt modelId="{2D662B17-2DD9-4642-9786-F0B9529AF484}" type="parTrans" cxnId="{D555EA60-83C9-B246-8AF1-309FA40F7E32}">
      <dgm:prSet/>
      <dgm:spPr/>
      <dgm:t>
        <a:bodyPr/>
        <a:lstStyle/>
        <a:p>
          <a:endParaRPr lang="en-GB"/>
        </a:p>
      </dgm:t>
    </dgm:pt>
    <dgm:pt modelId="{9E24B864-CA02-564E-AFCC-35DE80325D78}" type="sibTrans" cxnId="{D555EA60-83C9-B246-8AF1-309FA40F7E32}">
      <dgm:prSet/>
      <dgm:spPr/>
      <dgm:t>
        <a:bodyPr/>
        <a:lstStyle/>
        <a:p>
          <a:endParaRPr lang="en-GB"/>
        </a:p>
      </dgm:t>
    </dgm:pt>
    <dgm:pt modelId="{98F6996D-2806-C441-A7A9-105AE82EAB54}">
      <dgm:prSet phldrT="[Text]" custT="1"/>
      <dgm:spPr/>
      <dgm:t>
        <a:bodyPr/>
        <a:lstStyle/>
        <a:p>
          <a:r>
            <a:rPr lang="en-GB" sz="2400" dirty="0"/>
            <a:t>Ineffective immune response</a:t>
          </a:r>
        </a:p>
      </dgm:t>
    </dgm:pt>
    <dgm:pt modelId="{0DA26CBC-E41A-2E42-81A9-93103EBE3179}" type="parTrans" cxnId="{68F91F69-C229-464D-95DB-11602DDDB000}">
      <dgm:prSet/>
      <dgm:spPr/>
      <dgm:t>
        <a:bodyPr/>
        <a:lstStyle/>
        <a:p>
          <a:endParaRPr lang="en-GB"/>
        </a:p>
      </dgm:t>
    </dgm:pt>
    <dgm:pt modelId="{F631B071-C262-3547-AC5B-ABE53F385775}" type="sibTrans" cxnId="{68F91F69-C229-464D-95DB-11602DDDB000}">
      <dgm:prSet/>
      <dgm:spPr/>
      <dgm:t>
        <a:bodyPr/>
        <a:lstStyle/>
        <a:p>
          <a:endParaRPr lang="en-GB"/>
        </a:p>
      </dgm:t>
    </dgm:pt>
    <dgm:pt modelId="{97FF5CE0-318A-0846-A2FE-32199BAE78BD}">
      <dgm:prSet phldrT="[Text]" custT="1"/>
      <dgm:spPr/>
      <dgm:t>
        <a:bodyPr/>
        <a:lstStyle/>
        <a:p>
          <a:r>
            <a:rPr lang="en-GB" sz="2400" b="1" dirty="0"/>
            <a:t>Antibiotic treatment </a:t>
          </a:r>
        </a:p>
      </dgm:t>
    </dgm:pt>
    <dgm:pt modelId="{FFC36CA6-7586-E044-8A74-FC7233C91521}" type="parTrans" cxnId="{BBE4470B-6985-CF4B-B45B-394D4A3F3FA2}">
      <dgm:prSet/>
      <dgm:spPr/>
      <dgm:t>
        <a:bodyPr/>
        <a:lstStyle/>
        <a:p>
          <a:endParaRPr lang="en-GB"/>
        </a:p>
      </dgm:t>
    </dgm:pt>
    <dgm:pt modelId="{B122D3A9-DDED-6D46-BA3C-E444C822D94F}" type="sibTrans" cxnId="{BBE4470B-6985-CF4B-B45B-394D4A3F3FA2}">
      <dgm:prSet/>
      <dgm:spPr/>
      <dgm:t>
        <a:bodyPr/>
        <a:lstStyle/>
        <a:p>
          <a:endParaRPr lang="en-GB"/>
        </a:p>
      </dgm:t>
    </dgm:pt>
    <dgm:pt modelId="{3FA43AC5-BA63-9447-936E-E6A787087CF7}" type="pres">
      <dgm:prSet presAssocID="{022789EF-D0B2-084A-9034-743951A18940}" presName="cycle" presStyleCnt="0">
        <dgm:presLayoutVars>
          <dgm:dir/>
          <dgm:resizeHandles val="exact"/>
        </dgm:presLayoutVars>
      </dgm:prSet>
      <dgm:spPr/>
    </dgm:pt>
    <dgm:pt modelId="{2808703E-6D2A-D34C-AB69-742E3E3C9E0C}" type="pres">
      <dgm:prSet presAssocID="{6690724F-68FA-D34E-8360-0DE169EEC956}" presName="dummy" presStyleCnt="0"/>
      <dgm:spPr/>
    </dgm:pt>
    <dgm:pt modelId="{C864D241-728D-5543-85C2-FD5A23A2AC89}" type="pres">
      <dgm:prSet presAssocID="{6690724F-68FA-D34E-8360-0DE169EEC956}" presName="node" presStyleLbl="revTx" presStyleIdx="0" presStyleCnt="4" custScaleX="101359">
        <dgm:presLayoutVars>
          <dgm:bulletEnabled val="1"/>
        </dgm:presLayoutVars>
      </dgm:prSet>
      <dgm:spPr/>
    </dgm:pt>
    <dgm:pt modelId="{A50B0A40-FF52-F14E-B64A-A1CCD6FCAE88}" type="pres">
      <dgm:prSet presAssocID="{0363EB56-C6A8-3D43-9C5C-1155FF1131EA}" presName="sibTrans" presStyleLbl="node1" presStyleIdx="0" presStyleCnt="4"/>
      <dgm:spPr/>
    </dgm:pt>
    <dgm:pt modelId="{45BB8B0A-F8E3-134E-BC9D-8C0667218507}" type="pres">
      <dgm:prSet presAssocID="{98F6996D-2806-C441-A7A9-105AE82EAB54}" presName="dummy" presStyleCnt="0"/>
      <dgm:spPr/>
    </dgm:pt>
    <dgm:pt modelId="{213936B3-684D-394C-B0C9-D01CF6D5E91A}" type="pres">
      <dgm:prSet presAssocID="{98F6996D-2806-C441-A7A9-105AE82EAB54}" presName="node" presStyleLbl="revTx" presStyleIdx="1" presStyleCnt="4">
        <dgm:presLayoutVars>
          <dgm:bulletEnabled val="1"/>
        </dgm:presLayoutVars>
      </dgm:prSet>
      <dgm:spPr/>
    </dgm:pt>
    <dgm:pt modelId="{30E4C357-B156-814F-8F9C-DECF043840EB}" type="pres">
      <dgm:prSet presAssocID="{F631B071-C262-3547-AC5B-ABE53F385775}" presName="sibTrans" presStyleLbl="node1" presStyleIdx="1" presStyleCnt="4"/>
      <dgm:spPr/>
    </dgm:pt>
    <dgm:pt modelId="{C3BE23B7-927B-4C4D-B262-AC1053989DB7}" type="pres">
      <dgm:prSet presAssocID="{97FF5CE0-318A-0846-A2FE-32199BAE78BD}" presName="dummy" presStyleCnt="0"/>
      <dgm:spPr/>
    </dgm:pt>
    <dgm:pt modelId="{55C14334-ADB0-5441-A19A-88D03AD71EBB}" type="pres">
      <dgm:prSet presAssocID="{97FF5CE0-318A-0846-A2FE-32199BAE78BD}" presName="node" presStyleLbl="revTx" presStyleIdx="2" presStyleCnt="4">
        <dgm:presLayoutVars>
          <dgm:bulletEnabled val="1"/>
        </dgm:presLayoutVars>
      </dgm:prSet>
      <dgm:spPr/>
    </dgm:pt>
    <dgm:pt modelId="{70E3B2C4-D904-6649-88AB-14A96472D058}" type="pres">
      <dgm:prSet presAssocID="{B122D3A9-DDED-6D46-BA3C-E444C822D94F}" presName="sibTrans" presStyleLbl="node1" presStyleIdx="2" presStyleCnt="4"/>
      <dgm:spPr/>
    </dgm:pt>
    <dgm:pt modelId="{D06BCF93-CB4C-F542-8578-7B54EE94CEF9}" type="pres">
      <dgm:prSet presAssocID="{E7D36033-5E7C-F04D-8C7C-D2A181244740}" presName="dummy" presStyleCnt="0"/>
      <dgm:spPr/>
    </dgm:pt>
    <dgm:pt modelId="{A8E60A96-7AC0-ED42-8725-E38029413764}" type="pres">
      <dgm:prSet presAssocID="{E7D36033-5E7C-F04D-8C7C-D2A181244740}" presName="node" presStyleLbl="revTx" presStyleIdx="3" presStyleCnt="4" custScaleX="150586">
        <dgm:presLayoutVars>
          <dgm:bulletEnabled val="1"/>
        </dgm:presLayoutVars>
      </dgm:prSet>
      <dgm:spPr/>
    </dgm:pt>
    <dgm:pt modelId="{BEAFC717-89C0-E046-84EA-FED740E6221C}" type="pres">
      <dgm:prSet presAssocID="{9E24B864-CA02-564E-AFCC-35DE80325D78}" presName="sibTrans" presStyleLbl="node1" presStyleIdx="3" presStyleCnt="4"/>
      <dgm:spPr/>
    </dgm:pt>
  </dgm:ptLst>
  <dgm:cxnLst>
    <dgm:cxn modelId="{BBE4470B-6985-CF4B-B45B-394D4A3F3FA2}" srcId="{022789EF-D0B2-084A-9034-743951A18940}" destId="{97FF5CE0-318A-0846-A2FE-32199BAE78BD}" srcOrd="2" destOrd="0" parTransId="{FFC36CA6-7586-E044-8A74-FC7233C91521}" sibTransId="{B122D3A9-DDED-6D46-BA3C-E444C822D94F}"/>
    <dgm:cxn modelId="{F2A71017-7A04-554E-9DEF-4A37A63AC63F}" type="presOf" srcId="{022789EF-D0B2-084A-9034-743951A18940}" destId="{3FA43AC5-BA63-9447-936E-E6A787087CF7}" srcOrd="0" destOrd="0" presId="urn:microsoft.com/office/officeart/2005/8/layout/cycle1"/>
    <dgm:cxn modelId="{14B37723-FDDA-724D-84B9-93C23C0D33EE}" type="presOf" srcId="{E7D36033-5E7C-F04D-8C7C-D2A181244740}" destId="{A8E60A96-7AC0-ED42-8725-E38029413764}" srcOrd="0" destOrd="0" presId="urn:microsoft.com/office/officeart/2005/8/layout/cycle1"/>
    <dgm:cxn modelId="{15DE2E27-0B9F-8446-85C0-2E52C990C60E}" type="presOf" srcId="{97FF5CE0-318A-0846-A2FE-32199BAE78BD}" destId="{55C14334-ADB0-5441-A19A-88D03AD71EBB}" srcOrd="0" destOrd="0" presId="urn:microsoft.com/office/officeart/2005/8/layout/cycle1"/>
    <dgm:cxn modelId="{31FCE63A-8689-054B-BF7A-246325CFFF18}" type="presOf" srcId="{9E24B864-CA02-564E-AFCC-35DE80325D78}" destId="{BEAFC717-89C0-E046-84EA-FED740E6221C}" srcOrd="0" destOrd="0" presId="urn:microsoft.com/office/officeart/2005/8/layout/cycle1"/>
    <dgm:cxn modelId="{0EF3984F-0CD5-CC4B-838A-7481155E095E}" srcId="{022789EF-D0B2-084A-9034-743951A18940}" destId="{6690724F-68FA-D34E-8360-0DE169EEC956}" srcOrd="0" destOrd="0" parTransId="{DD32BD0B-A444-F04E-ABB4-5D1BE4A10D82}" sibTransId="{0363EB56-C6A8-3D43-9C5C-1155FF1131EA}"/>
    <dgm:cxn modelId="{D555EA60-83C9-B246-8AF1-309FA40F7E32}" srcId="{022789EF-D0B2-084A-9034-743951A18940}" destId="{E7D36033-5E7C-F04D-8C7C-D2A181244740}" srcOrd="3" destOrd="0" parTransId="{2D662B17-2DD9-4642-9786-F0B9529AF484}" sibTransId="{9E24B864-CA02-564E-AFCC-35DE80325D78}"/>
    <dgm:cxn modelId="{68F91F69-C229-464D-95DB-11602DDDB000}" srcId="{022789EF-D0B2-084A-9034-743951A18940}" destId="{98F6996D-2806-C441-A7A9-105AE82EAB54}" srcOrd="1" destOrd="0" parTransId="{0DA26CBC-E41A-2E42-81A9-93103EBE3179}" sibTransId="{F631B071-C262-3547-AC5B-ABE53F385775}"/>
    <dgm:cxn modelId="{71DE9586-743B-1D46-9BBF-A665D9C87A97}" type="presOf" srcId="{0363EB56-C6A8-3D43-9C5C-1155FF1131EA}" destId="{A50B0A40-FF52-F14E-B64A-A1CCD6FCAE88}" srcOrd="0" destOrd="0" presId="urn:microsoft.com/office/officeart/2005/8/layout/cycle1"/>
    <dgm:cxn modelId="{D470D0C2-AA50-DB45-B61F-E0CD78A5E881}" type="presOf" srcId="{F631B071-C262-3547-AC5B-ABE53F385775}" destId="{30E4C357-B156-814F-8F9C-DECF043840EB}" srcOrd="0" destOrd="0" presId="urn:microsoft.com/office/officeart/2005/8/layout/cycle1"/>
    <dgm:cxn modelId="{972CC7E2-E781-BC4C-B275-141874CA4939}" type="presOf" srcId="{B122D3A9-DDED-6D46-BA3C-E444C822D94F}" destId="{70E3B2C4-D904-6649-88AB-14A96472D058}" srcOrd="0" destOrd="0" presId="urn:microsoft.com/office/officeart/2005/8/layout/cycle1"/>
    <dgm:cxn modelId="{4D951DE5-0DE0-5E41-9630-9E04EC28C94D}" type="presOf" srcId="{6690724F-68FA-D34E-8360-0DE169EEC956}" destId="{C864D241-728D-5543-85C2-FD5A23A2AC89}" srcOrd="0" destOrd="0" presId="urn:microsoft.com/office/officeart/2005/8/layout/cycle1"/>
    <dgm:cxn modelId="{D45761FC-7BE0-BF4F-8EFF-9EFB64B9B83C}" type="presOf" srcId="{98F6996D-2806-C441-A7A9-105AE82EAB54}" destId="{213936B3-684D-394C-B0C9-D01CF6D5E91A}" srcOrd="0" destOrd="0" presId="urn:microsoft.com/office/officeart/2005/8/layout/cycle1"/>
    <dgm:cxn modelId="{A7D39C1E-E22F-2B4D-A94D-460C8A3529E3}" type="presParOf" srcId="{3FA43AC5-BA63-9447-936E-E6A787087CF7}" destId="{2808703E-6D2A-D34C-AB69-742E3E3C9E0C}" srcOrd="0" destOrd="0" presId="urn:microsoft.com/office/officeart/2005/8/layout/cycle1"/>
    <dgm:cxn modelId="{8325D5D1-DA7A-1147-B7E4-35EAE164302B}" type="presParOf" srcId="{3FA43AC5-BA63-9447-936E-E6A787087CF7}" destId="{C864D241-728D-5543-85C2-FD5A23A2AC89}" srcOrd="1" destOrd="0" presId="urn:microsoft.com/office/officeart/2005/8/layout/cycle1"/>
    <dgm:cxn modelId="{5407E2F1-A50A-6549-973E-8DF64A0CAAF6}" type="presParOf" srcId="{3FA43AC5-BA63-9447-936E-E6A787087CF7}" destId="{A50B0A40-FF52-F14E-B64A-A1CCD6FCAE88}" srcOrd="2" destOrd="0" presId="urn:microsoft.com/office/officeart/2005/8/layout/cycle1"/>
    <dgm:cxn modelId="{546C8059-E779-1241-88E0-BAF185059A61}" type="presParOf" srcId="{3FA43AC5-BA63-9447-936E-E6A787087CF7}" destId="{45BB8B0A-F8E3-134E-BC9D-8C0667218507}" srcOrd="3" destOrd="0" presId="urn:microsoft.com/office/officeart/2005/8/layout/cycle1"/>
    <dgm:cxn modelId="{DC05837B-7C71-1440-968D-5B71027DE2EE}" type="presParOf" srcId="{3FA43AC5-BA63-9447-936E-E6A787087CF7}" destId="{213936B3-684D-394C-B0C9-D01CF6D5E91A}" srcOrd="4" destOrd="0" presId="urn:microsoft.com/office/officeart/2005/8/layout/cycle1"/>
    <dgm:cxn modelId="{6F228B12-B275-5E4F-BFE5-F61943F077A5}" type="presParOf" srcId="{3FA43AC5-BA63-9447-936E-E6A787087CF7}" destId="{30E4C357-B156-814F-8F9C-DECF043840EB}" srcOrd="5" destOrd="0" presId="urn:microsoft.com/office/officeart/2005/8/layout/cycle1"/>
    <dgm:cxn modelId="{A18F14F3-762A-ED44-92AC-39D094AD9FDA}" type="presParOf" srcId="{3FA43AC5-BA63-9447-936E-E6A787087CF7}" destId="{C3BE23B7-927B-4C4D-B262-AC1053989DB7}" srcOrd="6" destOrd="0" presId="urn:microsoft.com/office/officeart/2005/8/layout/cycle1"/>
    <dgm:cxn modelId="{3A15572E-79B6-854B-B05A-E1CDE6663674}" type="presParOf" srcId="{3FA43AC5-BA63-9447-936E-E6A787087CF7}" destId="{55C14334-ADB0-5441-A19A-88D03AD71EBB}" srcOrd="7" destOrd="0" presId="urn:microsoft.com/office/officeart/2005/8/layout/cycle1"/>
    <dgm:cxn modelId="{B3278EB3-91B6-504B-8D0D-BD5F86FD264F}" type="presParOf" srcId="{3FA43AC5-BA63-9447-936E-E6A787087CF7}" destId="{70E3B2C4-D904-6649-88AB-14A96472D058}" srcOrd="8" destOrd="0" presId="urn:microsoft.com/office/officeart/2005/8/layout/cycle1"/>
    <dgm:cxn modelId="{D1448449-37B1-3746-9751-AF6425179643}" type="presParOf" srcId="{3FA43AC5-BA63-9447-936E-E6A787087CF7}" destId="{D06BCF93-CB4C-F542-8578-7B54EE94CEF9}" srcOrd="9" destOrd="0" presId="urn:microsoft.com/office/officeart/2005/8/layout/cycle1"/>
    <dgm:cxn modelId="{1C216EC8-A620-7E45-BA51-940A7D89579C}" type="presParOf" srcId="{3FA43AC5-BA63-9447-936E-E6A787087CF7}" destId="{A8E60A96-7AC0-ED42-8725-E38029413764}" srcOrd="10" destOrd="0" presId="urn:microsoft.com/office/officeart/2005/8/layout/cycle1"/>
    <dgm:cxn modelId="{B7CD3034-3656-C843-A684-68717A87C119}" type="presParOf" srcId="{3FA43AC5-BA63-9447-936E-E6A787087CF7}" destId="{BEAFC717-89C0-E046-84EA-FED740E6221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68D38B-F0ED-0A4E-A103-3BD11B07CD4E}" type="doc">
      <dgm:prSet loTypeId="urn:microsoft.com/office/officeart/2005/8/layout/vProcess5" loCatId="" qsTypeId="urn:microsoft.com/office/officeart/2005/8/quickstyle/simple3" qsCatId="simple" csTypeId="urn:microsoft.com/office/officeart/2005/8/colors/colorful1" csCatId="colorful" phldr="1"/>
      <dgm:spPr/>
      <dgm:t>
        <a:bodyPr/>
        <a:lstStyle/>
        <a:p>
          <a:endParaRPr lang="en-GB"/>
        </a:p>
      </dgm:t>
    </dgm:pt>
    <dgm:pt modelId="{BFF89D09-458C-C649-9D27-C39B5C9B4246}">
      <dgm:prSet phldrT="[Text]"/>
      <dgm:spPr/>
      <dgm:t>
        <a:bodyPr/>
        <a:lstStyle/>
        <a:p>
          <a:r>
            <a:rPr lang="en-GB" dirty="0"/>
            <a:t>Ask clinical questions</a:t>
          </a:r>
        </a:p>
      </dgm:t>
    </dgm:pt>
    <dgm:pt modelId="{C6A32DAC-FCAB-594B-BE2E-70D6E447BB24}" type="parTrans" cxnId="{9DA17C0F-4E5D-234F-97CA-752CC4F77781}">
      <dgm:prSet/>
      <dgm:spPr/>
      <dgm:t>
        <a:bodyPr/>
        <a:lstStyle/>
        <a:p>
          <a:endParaRPr lang="en-GB"/>
        </a:p>
      </dgm:t>
    </dgm:pt>
    <dgm:pt modelId="{42958860-59F9-2644-844B-FF79279ED402}" type="sibTrans" cxnId="{9DA17C0F-4E5D-234F-97CA-752CC4F77781}">
      <dgm:prSet/>
      <dgm:spPr/>
      <dgm:t>
        <a:bodyPr/>
        <a:lstStyle/>
        <a:p>
          <a:endParaRPr lang="en-GB"/>
        </a:p>
      </dgm:t>
    </dgm:pt>
    <dgm:pt modelId="{2EC986A4-BCD8-D845-9F00-D70BEFE9E306}">
      <dgm:prSet phldrT="[Text]"/>
      <dgm:spPr/>
      <dgm:t>
        <a:bodyPr/>
        <a:lstStyle/>
        <a:p>
          <a:r>
            <a:rPr lang="en-GB" dirty="0"/>
            <a:t>How does a recovery look like?</a:t>
          </a:r>
        </a:p>
      </dgm:t>
    </dgm:pt>
    <dgm:pt modelId="{4042C3F7-8D6C-BD48-BE51-93A78A56059C}" type="parTrans" cxnId="{C994C7FF-8C23-954F-AC61-82F6472C607D}">
      <dgm:prSet/>
      <dgm:spPr/>
      <dgm:t>
        <a:bodyPr/>
        <a:lstStyle/>
        <a:p>
          <a:endParaRPr lang="en-GB"/>
        </a:p>
      </dgm:t>
    </dgm:pt>
    <dgm:pt modelId="{DB0D17B7-CFD6-4B4C-BD3A-0E1A88F3960E}" type="sibTrans" cxnId="{C994C7FF-8C23-954F-AC61-82F6472C607D}">
      <dgm:prSet/>
      <dgm:spPr/>
      <dgm:t>
        <a:bodyPr/>
        <a:lstStyle/>
        <a:p>
          <a:endParaRPr lang="en-GB"/>
        </a:p>
      </dgm:t>
    </dgm:pt>
    <dgm:pt modelId="{F26E7541-166F-7E4A-91A7-B05947EAED6A}">
      <dgm:prSet phldrT="[Text]"/>
      <dgm:spPr/>
      <dgm:t>
        <a:bodyPr/>
        <a:lstStyle/>
        <a:p>
          <a:r>
            <a:rPr lang="en-GB" dirty="0"/>
            <a:t>Are there different types of recoveries?</a:t>
          </a:r>
        </a:p>
      </dgm:t>
    </dgm:pt>
    <dgm:pt modelId="{8CBBFB1F-7DC3-C740-BE09-C87609F113AC}" type="parTrans" cxnId="{E6396560-B167-D44D-B8DA-EDD9A78D7B37}">
      <dgm:prSet/>
      <dgm:spPr/>
      <dgm:t>
        <a:bodyPr/>
        <a:lstStyle/>
        <a:p>
          <a:endParaRPr lang="en-GB"/>
        </a:p>
      </dgm:t>
    </dgm:pt>
    <dgm:pt modelId="{77D66E1E-E6E3-B246-9116-02304EA1AC45}" type="sibTrans" cxnId="{E6396560-B167-D44D-B8DA-EDD9A78D7B37}">
      <dgm:prSet/>
      <dgm:spPr/>
      <dgm:t>
        <a:bodyPr/>
        <a:lstStyle/>
        <a:p>
          <a:endParaRPr lang="en-GB"/>
        </a:p>
      </dgm:t>
    </dgm:pt>
    <dgm:pt modelId="{248B7066-57F6-5947-A375-7E2330415116}">
      <dgm:prSet phldrT="[Text]"/>
      <dgm:spPr/>
      <dgm:t>
        <a:bodyPr/>
        <a:lstStyle/>
        <a:p>
          <a:r>
            <a:rPr lang="en-GB" dirty="0"/>
            <a:t>Answer them with Machine Learning</a:t>
          </a:r>
        </a:p>
      </dgm:t>
    </dgm:pt>
    <dgm:pt modelId="{23BC2B81-7748-0348-A11F-16354420D3F2}" type="parTrans" cxnId="{982B2EA1-8B8C-7B48-8714-E6CD352C83DE}">
      <dgm:prSet/>
      <dgm:spPr/>
      <dgm:t>
        <a:bodyPr/>
        <a:lstStyle/>
        <a:p>
          <a:endParaRPr lang="en-GB"/>
        </a:p>
      </dgm:t>
    </dgm:pt>
    <dgm:pt modelId="{460BC60F-6A50-774A-8342-85B576EEF7B7}" type="sibTrans" cxnId="{982B2EA1-8B8C-7B48-8714-E6CD352C83DE}">
      <dgm:prSet/>
      <dgm:spPr/>
      <dgm:t>
        <a:bodyPr/>
        <a:lstStyle/>
        <a:p>
          <a:endParaRPr lang="en-GB"/>
        </a:p>
      </dgm:t>
    </dgm:pt>
    <dgm:pt modelId="{9EE770D1-B3ED-0E4B-9189-DC89BA7F1D00}">
      <dgm:prSet phldrT="[Text]"/>
      <dgm:spPr/>
      <dgm:t>
        <a:bodyPr/>
        <a:lstStyle/>
        <a:p>
          <a:r>
            <a:rPr lang="en-GB" dirty="0"/>
            <a:t>Bayesian inference algorithm</a:t>
          </a:r>
        </a:p>
      </dgm:t>
    </dgm:pt>
    <dgm:pt modelId="{29B0EB0F-A848-4A4E-91E8-D7853BBC3612}" type="parTrans" cxnId="{C3019257-076F-CC40-897A-330D1E286C9A}">
      <dgm:prSet/>
      <dgm:spPr/>
      <dgm:t>
        <a:bodyPr/>
        <a:lstStyle/>
        <a:p>
          <a:endParaRPr lang="en-GB"/>
        </a:p>
      </dgm:t>
    </dgm:pt>
    <dgm:pt modelId="{5B7063CC-6251-A648-B5FA-7E40469F2ABB}" type="sibTrans" cxnId="{C3019257-076F-CC40-897A-330D1E286C9A}">
      <dgm:prSet/>
      <dgm:spPr/>
      <dgm:t>
        <a:bodyPr/>
        <a:lstStyle/>
        <a:p>
          <a:endParaRPr lang="en-GB"/>
        </a:p>
      </dgm:t>
    </dgm:pt>
    <dgm:pt modelId="{139CB5CE-8841-9142-9045-21BA76A2BD0F}">
      <dgm:prSet phldrT="[Text]"/>
      <dgm:spPr/>
      <dgm:t>
        <a:bodyPr/>
        <a:lstStyle/>
        <a:p>
          <a:r>
            <a:rPr lang="en-GB" dirty="0"/>
            <a:t>Convergence with expectation maximisation</a:t>
          </a:r>
        </a:p>
      </dgm:t>
    </dgm:pt>
    <dgm:pt modelId="{BEE52D34-095B-064C-8CC4-ED6ECA2FAC73}" type="parTrans" cxnId="{81E78A59-6BCF-0847-AEA8-ECB2F5D03F93}">
      <dgm:prSet/>
      <dgm:spPr/>
      <dgm:t>
        <a:bodyPr/>
        <a:lstStyle/>
        <a:p>
          <a:endParaRPr lang="en-GB"/>
        </a:p>
      </dgm:t>
    </dgm:pt>
    <dgm:pt modelId="{5C883996-5AE7-1649-9C8F-55F8004CB5EC}" type="sibTrans" cxnId="{81E78A59-6BCF-0847-AEA8-ECB2F5D03F93}">
      <dgm:prSet/>
      <dgm:spPr/>
      <dgm:t>
        <a:bodyPr/>
        <a:lstStyle/>
        <a:p>
          <a:endParaRPr lang="en-GB"/>
        </a:p>
      </dgm:t>
    </dgm:pt>
    <dgm:pt modelId="{3355F586-5BF3-A04E-9E04-83F6F59F97A4}">
      <dgm:prSet phldrT="[Text]"/>
      <dgm:spPr/>
      <dgm:t>
        <a:bodyPr/>
        <a:lstStyle/>
        <a:p>
          <a:r>
            <a:rPr lang="en-GB" dirty="0"/>
            <a:t>Provide interpretable results to clinicians</a:t>
          </a:r>
        </a:p>
      </dgm:t>
    </dgm:pt>
    <dgm:pt modelId="{DB9EF439-1600-B443-B999-EAFBA9E881C7}" type="sibTrans" cxnId="{6A6A12F0-73A6-5344-8142-A88A8D88EF9A}">
      <dgm:prSet/>
      <dgm:spPr/>
      <dgm:t>
        <a:bodyPr/>
        <a:lstStyle/>
        <a:p>
          <a:endParaRPr lang="en-GB"/>
        </a:p>
      </dgm:t>
    </dgm:pt>
    <dgm:pt modelId="{7D3DE7F7-B74A-C14A-BE20-FCA740FA16A0}" type="parTrans" cxnId="{6A6A12F0-73A6-5344-8142-A88A8D88EF9A}">
      <dgm:prSet/>
      <dgm:spPr/>
      <dgm:t>
        <a:bodyPr/>
        <a:lstStyle/>
        <a:p>
          <a:endParaRPr lang="en-GB"/>
        </a:p>
      </dgm:t>
    </dgm:pt>
    <dgm:pt modelId="{E0EDA441-12EA-F243-86CE-E0A0A0112F61}" type="pres">
      <dgm:prSet presAssocID="{CA68D38B-F0ED-0A4E-A103-3BD11B07CD4E}" presName="outerComposite" presStyleCnt="0">
        <dgm:presLayoutVars>
          <dgm:chMax val="5"/>
          <dgm:dir/>
          <dgm:resizeHandles val="exact"/>
        </dgm:presLayoutVars>
      </dgm:prSet>
      <dgm:spPr/>
    </dgm:pt>
    <dgm:pt modelId="{C49FA370-C9F5-6D4A-9468-1EF9272FDA9E}" type="pres">
      <dgm:prSet presAssocID="{CA68D38B-F0ED-0A4E-A103-3BD11B07CD4E}" presName="dummyMaxCanvas" presStyleCnt="0">
        <dgm:presLayoutVars/>
      </dgm:prSet>
      <dgm:spPr/>
    </dgm:pt>
    <dgm:pt modelId="{1F487C23-0F12-6E40-B405-74FC22B549ED}" type="pres">
      <dgm:prSet presAssocID="{CA68D38B-F0ED-0A4E-A103-3BD11B07CD4E}" presName="ThreeNodes_1" presStyleLbl="node1" presStyleIdx="0" presStyleCnt="3">
        <dgm:presLayoutVars>
          <dgm:bulletEnabled val="1"/>
        </dgm:presLayoutVars>
      </dgm:prSet>
      <dgm:spPr/>
    </dgm:pt>
    <dgm:pt modelId="{A29F83D5-3B08-5349-A5A1-B9ACC463981A}" type="pres">
      <dgm:prSet presAssocID="{CA68D38B-F0ED-0A4E-A103-3BD11B07CD4E}" presName="ThreeNodes_2" presStyleLbl="node1" presStyleIdx="1" presStyleCnt="3">
        <dgm:presLayoutVars>
          <dgm:bulletEnabled val="1"/>
        </dgm:presLayoutVars>
      </dgm:prSet>
      <dgm:spPr/>
    </dgm:pt>
    <dgm:pt modelId="{794A054B-813A-7C47-AA8B-D1FD450F4076}" type="pres">
      <dgm:prSet presAssocID="{CA68D38B-F0ED-0A4E-A103-3BD11B07CD4E}" presName="ThreeNodes_3" presStyleLbl="node1" presStyleIdx="2" presStyleCnt="3">
        <dgm:presLayoutVars>
          <dgm:bulletEnabled val="1"/>
        </dgm:presLayoutVars>
      </dgm:prSet>
      <dgm:spPr/>
    </dgm:pt>
    <dgm:pt modelId="{ABA89007-DED3-7548-BFA2-E3AEEEC085A6}" type="pres">
      <dgm:prSet presAssocID="{CA68D38B-F0ED-0A4E-A103-3BD11B07CD4E}" presName="ThreeConn_1-2" presStyleLbl="fgAccFollowNode1" presStyleIdx="0" presStyleCnt="2">
        <dgm:presLayoutVars>
          <dgm:bulletEnabled val="1"/>
        </dgm:presLayoutVars>
      </dgm:prSet>
      <dgm:spPr/>
    </dgm:pt>
    <dgm:pt modelId="{DBD1AA91-49D4-A144-B42E-55C17883CB98}" type="pres">
      <dgm:prSet presAssocID="{CA68D38B-F0ED-0A4E-A103-3BD11B07CD4E}" presName="ThreeConn_2-3" presStyleLbl="fgAccFollowNode1" presStyleIdx="1" presStyleCnt="2">
        <dgm:presLayoutVars>
          <dgm:bulletEnabled val="1"/>
        </dgm:presLayoutVars>
      </dgm:prSet>
      <dgm:spPr/>
    </dgm:pt>
    <dgm:pt modelId="{335F1C8F-866F-334A-A026-655718ED5E50}" type="pres">
      <dgm:prSet presAssocID="{CA68D38B-F0ED-0A4E-A103-3BD11B07CD4E}" presName="ThreeNodes_1_text" presStyleLbl="node1" presStyleIdx="2" presStyleCnt="3">
        <dgm:presLayoutVars>
          <dgm:bulletEnabled val="1"/>
        </dgm:presLayoutVars>
      </dgm:prSet>
      <dgm:spPr/>
    </dgm:pt>
    <dgm:pt modelId="{94C61352-BFC9-404C-A9E8-1A80C0FA297B}" type="pres">
      <dgm:prSet presAssocID="{CA68D38B-F0ED-0A4E-A103-3BD11B07CD4E}" presName="ThreeNodes_2_text" presStyleLbl="node1" presStyleIdx="2" presStyleCnt="3">
        <dgm:presLayoutVars>
          <dgm:bulletEnabled val="1"/>
        </dgm:presLayoutVars>
      </dgm:prSet>
      <dgm:spPr/>
    </dgm:pt>
    <dgm:pt modelId="{70693946-2944-FE4C-8AAA-DE00961F8317}" type="pres">
      <dgm:prSet presAssocID="{CA68D38B-F0ED-0A4E-A103-3BD11B07CD4E}" presName="ThreeNodes_3_text" presStyleLbl="node1" presStyleIdx="2" presStyleCnt="3">
        <dgm:presLayoutVars>
          <dgm:bulletEnabled val="1"/>
        </dgm:presLayoutVars>
      </dgm:prSet>
      <dgm:spPr/>
    </dgm:pt>
  </dgm:ptLst>
  <dgm:cxnLst>
    <dgm:cxn modelId="{9DA17C0F-4E5D-234F-97CA-752CC4F77781}" srcId="{CA68D38B-F0ED-0A4E-A103-3BD11B07CD4E}" destId="{BFF89D09-458C-C649-9D27-C39B5C9B4246}" srcOrd="0" destOrd="0" parTransId="{C6A32DAC-FCAB-594B-BE2E-70D6E447BB24}" sibTransId="{42958860-59F9-2644-844B-FF79279ED402}"/>
    <dgm:cxn modelId="{0FF0E61D-858C-E742-B48E-10C2309D504B}" type="presOf" srcId="{3355F586-5BF3-A04E-9E04-83F6F59F97A4}" destId="{70693946-2944-FE4C-8AAA-DE00961F8317}" srcOrd="1" destOrd="0" presId="urn:microsoft.com/office/officeart/2005/8/layout/vProcess5"/>
    <dgm:cxn modelId="{B4898933-D323-344D-B45F-B1C83AB02A8E}" type="presOf" srcId="{139CB5CE-8841-9142-9045-21BA76A2BD0F}" destId="{A29F83D5-3B08-5349-A5A1-B9ACC463981A}" srcOrd="0" destOrd="2" presId="urn:microsoft.com/office/officeart/2005/8/layout/vProcess5"/>
    <dgm:cxn modelId="{ECAB023B-E9F9-0E4C-BD9B-9722CF16B280}" type="presOf" srcId="{F26E7541-166F-7E4A-91A7-B05947EAED6A}" destId="{1F487C23-0F12-6E40-B405-74FC22B549ED}" srcOrd="0" destOrd="2" presId="urn:microsoft.com/office/officeart/2005/8/layout/vProcess5"/>
    <dgm:cxn modelId="{E3D0884A-DBCE-0E48-8E99-CF06C17B67E8}" type="presOf" srcId="{139CB5CE-8841-9142-9045-21BA76A2BD0F}" destId="{94C61352-BFC9-404C-A9E8-1A80C0FA297B}" srcOrd="1" destOrd="2" presId="urn:microsoft.com/office/officeart/2005/8/layout/vProcess5"/>
    <dgm:cxn modelId="{C3019257-076F-CC40-897A-330D1E286C9A}" srcId="{248B7066-57F6-5947-A375-7E2330415116}" destId="{9EE770D1-B3ED-0E4B-9189-DC89BA7F1D00}" srcOrd="0" destOrd="0" parTransId="{29B0EB0F-A848-4A4E-91E8-D7853BBC3612}" sibTransId="{5B7063CC-6251-A648-B5FA-7E40469F2ABB}"/>
    <dgm:cxn modelId="{81E78A59-6BCF-0847-AEA8-ECB2F5D03F93}" srcId="{248B7066-57F6-5947-A375-7E2330415116}" destId="{139CB5CE-8841-9142-9045-21BA76A2BD0F}" srcOrd="1" destOrd="0" parTransId="{BEE52D34-095B-064C-8CC4-ED6ECA2FAC73}" sibTransId="{5C883996-5AE7-1649-9C8F-55F8004CB5EC}"/>
    <dgm:cxn modelId="{7A9ED859-3B24-B144-B5A5-1DDA86C5DBC0}" type="presOf" srcId="{CA68D38B-F0ED-0A4E-A103-3BD11B07CD4E}" destId="{E0EDA441-12EA-F243-86CE-E0A0A0112F61}" srcOrd="0" destOrd="0" presId="urn:microsoft.com/office/officeart/2005/8/layout/vProcess5"/>
    <dgm:cxn modelId="{0E031460-BA4B-E44B-A314-569AA8BF73C2}" type="presOf" srcId="{2EC986A4-BCD8-D845-9F00-D70BEFE9E306}" destId="{1F487C23-0F12-6E40-B405-74FC22B549ED}" srcOrd="0" destOrd="1" presId="urn:microsoft.com/office/officeart/2005/8/layout/vProcess5"/>
    <dgm:cxn modelId="{E6396560-B167-D44D-B8DA-EDD9A78D7B37}" srcId="{BFF89D09-458C-C649-9D27-C39B5C9B4246}" destId="{F26E7541-166F-7E4A-91A7-B05947EAED6A}" srcOrd="1" destOrd="0" parTransId="{8CBBFB1F-7DC3-C740-BE09-C87609F113AC}" sibTransId="{77D66E1E-E6E3-B246-9116-02304EA1AC45}"/>
    <dgm:cxn modelId="{A7B4B666-2375-364D-8B35-915096135497}" type="presOf" srcId="{248B7066-57F6-5947-A375-7E2330415116}" destId="{94C61352-BFC9-404C-A9E8-1A80C0FA297B}" srcOrd="1" destOrd="0" presId="urn:microsoft.com/office/officeart/2005/8/layout/vProcess5"/>
    <dgm:cxn modelId="{05F9C06F-A3DB-874B-946C-C280663FAAE1}" type="presOf" srcId="{3355F586-5BF3-A04E-9E04-83F6F59F97A4}" destId="{794A054B-813A-7C47-AA8B-D1FD450F4076}" srcOrd="0" destOrd="0" presId="urn:microsoft.com/office/officeart/2005/8/layout/vProcess5"/>
    <dgm:cxn modelId="{D4977172-8419-9849-B962-6B9F87F9FDA4}" type="presOf" srcId="{9EE770D1-B3ED-0E4B-9189-DC89BA7F1D00}" destId="{A29F83D5-3B08-5349-A5A1-B9ACC463981A}" srcOrd="0" destOrd="1" presId="urn:microsoft.com/office/officeart/2005/8/layout/vProcess5"/>
    <dgm:cxn modelId="{EB8ADF78-3BB6-E246-9701-E98875F66EA7}" type="presOf" srcId="{42958860-59F9-2644-844B-FF79279ED402}" destId="{ABA89007-DED3-7548-BFA2-E3AEEEC085A6}" srcOrd="0" destOrd="0" presId="urn:microsoft.com/office/officeart/2005/8/layout/vProcess5"/>
    <dgm:cxn modelId="{982B2EA1-8B8C-7B48-8714-E6CD352C83DE}" srcId="{CA68D38B-F0ED-0A4E-A103-3BD11B07CD4E}" destId="{248B7066-57F6-5947-A375-7E2330415116}" srcOrd="1" destOrd="0" parTransId="{23BC2B81-7748-0348-A11F-16354420D3F2}" sibTransId="{460BC60F-6A50-774A-8342-85B576EEF7B7}"/>
    <dgm:cxn modelId="{A76B5CAF-734A-DD43-B9FE-F9C48B926CE1}" type="presOf" srcId="{F26E7541-166F-7E4A-91A7-B05947EAED6A}" destId="{335F1C8F-866F-334A-A026-655718ED5E50}" srcOrd="1" destOrd="2" presId="urn:microsoft.com/office/officeart/2005/8/layout/vProcess5"/>
    <dgm:cxn modelId="{77D8E5BC-5A75-CA44-A532-8936CBC45D57}" type="presOf" srcId="{248B7066-57F6-5947-A375-7E2330415116}" destId="{A29F83D5-3B08-5349-A5A1-B9ACC463981A}" srcOrd="0" destOrd="0" presId="urn:microsoft.com/office/officeart/2005/8/layout/vProcess5"/>
    <dgm:cxn modelId="{6CCD5BDB-9555-4046-A683-BE6DFE12C0CC}" type="presOf" srcId="{460BC60F-6A50-774A-8342-85B576EEF7B7}" destId="{DBD1AA91-49D4-A144-B42E-55C17883CB98}" srcOrd="0" destOrd="0" presId="urn:microsoft.com/office/officeart/2005/8/layout/vProcess5"/>
    <dgm:cxn modelId="{747B2EDF-547D-7C4F-BA2C-7EE79CA4937F}" type="presOf" srcId="{9EE770D1-B3ED-0E4B-9189-DC89BA7F1D00}" destId="{94C61352-BFC9-404C-A9E8-1A80C0FA297B}" srcOrd="1" destOrd="1" presId="urn:microsoft.com/office/officeart/2005/8/layout/vProcess5"/>
    <dgm:cxn modelId="{43E1D0E4-A2E0-104B-83FB-AF14F2C8E0ED}" type="presOf" srcId="{2EC986A4-BCD8-D845-9F00-D70BEFE9E306}" destId="{335F1C8F-866F-334A-A026-655718ED5E50}" srcOrd="1" destOrd="1" presId="urn:microsoft.com/office/officeart/2005/8/layout/vProcess5"/>
    <dgm:cxn modelId="{0DFE8FE5-C915-684C-A8E7-82F10CDACBA6}" type="presOf" srcId="{BFF89D09-458C-C649-9D27-C39B5C9B4246}" destId="{1F487C23-0F12-6E40-B405-74FC22B549ED}" srcOrd="0" destOrd="0" presId="urn:microsoft.com/office/officeart/2005/8/layout/vProcess5"/>
    <dgm:cxn modelId="{2DDEC4E7-E483-804A-8641-2A9DB6939BB8}" type="presOf" srcId="{BFF89D09-458C-C649-9D27-C39B5C9B4246}" destId="{335F1C8F-866F-334A-A026-655718ED5E50}" srcOrd="1" destOrd="0" presId="urn:microsoft.com/office/officeart/2005/8/layout/vProcess5"/>
    <dgm:cxn modelId="{6A6A12F0-73A6-5344-8142-A88A8D88EF9A}" srcId="{CA68D38B-F0ED-0A4E-A103-3BD11B07CD4E}" destId="{3355F586-5BF3-A04E-9E04-83F6F59F97A4}" srcOrd="2" destOrd="0" parTransId="{7D3DE7F7-B74A-C14A-BE20-FCA740FA16A0}" sibTransId="{DB9EF439-1600-B443-B999-EAFBA9E881C7}"/>
    <dgm:cxn modelId="{C994C7FF-8C23-954F-AC61-82F6472C607D}" srcId="{BFF89D09-458C-C649-9D27-C39B5C9B4246}" destId="{2EC986A4-BCD8-D845-9F00-D70BEFE9E306}" srcOrd="0" destOrd="0" parTransId="{4042C3F7-8D6C-BD48-BE51-93A78A56059C}" sibTransId="{DB0D17B7-CFD6-4B4C-BD3A-0E1A88F3960E}"/>
    <dgm:cxn modelId="{0F571A59-BA77-104D-8709-0BE184A303B3}" type="presParOf" srcId="{E0EDA441-12EA-F243-86CE-E0A0A0112F61}" destId="{C49FA370-C9F5-6D4A-9468-1EF9272FDA9E}" srcOrd="0" destOrd="0" presId="urn:microsoft.com/office/officeart/2005/8/layout/vProcess5"/>
    <dgm:cxn modelId="{D3B5FB82-6BB0-C343-89FD-F7B3E31D8D41}" type="presParOf" srcId="{E0EDA441-12EA-F243-86CE-E0A0A0112F61}" destId="{1F487C23-0F12-6E40-B405-74FC22B549ED}" srcOrd="1" destOrd="0" presId="urn:microsoft.com/office/officeart/2005/8/layout/vProcess5"/>
    <dgm:cxn modelId="{731E5C68-5D5B-9E41-B42B-862AC9AA1A48}" type="presParOf" srcId="{E0EDA441-12EA-F243-86CE-E0A0A0112F61}" destId="{A29F83D5-3B08-5349-A5A1-B9ACC463981A}" srcOrd="2" destOrd="0" presId="urn:microsoft.com/office/officeart/2005/8/layout/vProcess5"/>
    <dgm:cxn modelId="{0E637E8B-52D1-C746-9AE9-13DD04A2BCB4}" type="presParOf" srcId="{E0EDA441-12EA-F243-86CE-E0A0A0112F61}" destId="{794A054B-813A-7C47-AA8B-D1FD450F4076}" srcOrd="3" destOrd="0" presId="urn:microsoft.com/office/officeart/2005/8/layout/vProcess5"/>
    <dgm:cxn modelId="{8FD1BC4E-5A67-7746-B890-019DD52E7AD6}" type="presParOf" srcId="{E0EDA441-12EA-F243-86CE-E0A0A0112F61}" destId="{ABA89007-DED3-7548-BFA2-E3AEEEC085A6}" srcOrd="4" destOrd="0" presId="urn:microsoft.com/office/officeart/2005/8/layout/vProcess5"/>
    <dgm:cxn modelId="{8A7537E9-3255-914A-8D05-74E519C998F9}" type="presParOf" srcId="{E0EDA441-12EA-F243-86CE-E0A0A0112F61}" destId="{DBD1AA91-49D4-A144-B42E-55C17883CB98}" srcOrd="5" destOrd="0" presId="urn:microsoft.com/office/officeart/2005/8/layout/vProcess5"/>
    <dgm:cxn modelId="{094F849A-D897-7442-BFA5-88798075292C}" type="presParOf" srcId="{E0EDA441-12EA-F243-86CE-E0A0A0112F61}" destId="{335F1C8F-866F-334A-A026-655718ED5E50}" srcOrd="6" destOrd="0" presId="urn:microsoft.com/office/officeart/2005/8/layout/vProcess5"/>
    <dgm:cxn modelId="{9A5196D8-4838-2240-A9B1-807076890460}" type="presParOf" srcId="{E0EDA441-12EA-F243-86CE-E0A0A0112F61}" destId="{94C61352-BFC9-404C-A9E8-1A80C0FA297B}" srcOrd="7" destOrd="0" presId="urn:microsoft.com/office/officeart/2005/8/layout/vProcess5"/>
    <dgm:cxn modelId="{D46E62B5-8317-F341-B090-B3BA1BE14461}" type="presParOf" srcId="{E0EDA441-12EA-F243-86CE-E0A0A0112F61}" destId="{70693946-2944-FE4C-8AAA-DE00961F831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E58C3-F00C-7B41-A31E-41DC42BF4EA4}">
      <dsp:nvSpPr>
        <dsp:cNvPr id="0" name=""/>
        <dsp:cNvSpPr/>
      </dsp:nvSpPr>
      <dsp:spPr>
        <a:xfrm>
          <a:off x="2782892" y="216952"/>
          <a:ext cx="2562215" cy="23799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b="1" kern="1200" dirty="0"/>
            <a:t>Aim: </a:t>
          </a:r>
          <a:r>
            <a:rPr lang="en-GB" sz="2300" kern="1200" dirty="0"/>
            <a:t>improve hospital-based monitoring of Cystic Fibrosis</a:t>
          </a:r>
        </a:p>
      </dsp:txBody>
      <dsp:txXfrm>
        <a:off x="3158120" y="565492"/>
        <a:ext cx="1811759" cy="1682900"/>
      </dsp:txXfrm>
    </dsp:sp>
    <dsp:sp modelId="{2E844D3E-8AF2-2A47-BCDF-26B59304FE50}">
      <dsp:nvSpPr>
        <dsp:cNvPr id="0" name=""/>
        <dsp:cNvSpPr/>
      </dsp:nvSpPr>
      <dsp:spPr>
        <a:xfrm rot="8818543">
          <a:off x="958974" y="2396009"/>
          <a:ext cx="2123300" cy="678294"/>
        </a:xfrm>
        <a:prstGeom prst="lef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D210415-7ADA-264F-B031-BFF48C0D31A5}">
      <dsp:nvSpPr>
        <dsp:cNvPr id="0" name=""/>
        <dsp:cNvSpPr/>
      </dsp:nvSpPr>
      <dsp:spPr>
        <a:xfrm>
          <a:off x="4" y="2409358"/>
          <a:ext cx="2260981" cy="1808784"/>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GB" sz="2800" b="1" kern="1200" dirty="0"/>
            <a:t>Data</a:t>
          </a:r>
          <a:r>
            <a:rPr lang="en-GB" sz="2800" kern="1200" dirty="0"/>
            <a:t>: UK CF home monitoring study</a:t>
          </a:r>
        </a:p>
      </dsp:txBody>
      <dsp:txXfrm>
        <a:off x="52981" y="2462335"/>
        <a:ext cx="2155027" cy="1702830"/>
      </dsp:txXfrm>
    </dsp:sp>
    <dsp:sp modelId="{1BADB2CB-E67E-704A-8074-2E75B765EADA}">
      <dsp:nvSpPr>
        <dsp:cNvPr id="0" name=""/>
        <dsp:cNvSpPr/>
      </dsp:nvSpPr>
      <dsp:spPr>
        <a:xfrm rot="5400000">
          <a:off x="3259106" y="3156370"/>
          <a:ext cx="1609787" cy="678294"/>
        </a:xfrm>
        <a:prstGeom prst="lef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966AC0C5-D19A-4A4E-830B-2EF4FE3D6101}">
      <dsp:nvSpPr>
        <dsp:cNvPr id="0" name=""/>
        <dsp:cNvSpPr/>
      </dsp:nvSpPr>
      <dsp:spPr>
        <a:xfrm>
          <a:off x="2933509" y="3396018"/>
          <a:ext cx="2260981" cy="1808784"/>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GB" sz="2300" b="1" kern="1200" dirty="0"/>
            <a:t>Tools</a:t>
          </a:r>
          <a:r>
            <a:rPr lang="en-GB" sz="2300" kern="1200" dirty="0"/>
            <a:t>: Machine Learning and statistics, </a:t>
          </a:r>
          <a:r>
            <a:rPr lang="en-GB" sz="1800" kern="1200" dirty="0"/>
            <a:t>EPFL and Microsoft Research</a:t>
          </a:r>
          <a:endParaRPr lang="en-GB" sz="2300" kern="1200" dirty="0"/>
        </a:p>
      </dsp:txBody>
      <dsp:txXfrm>
        <a:off x="2986486" y="3448995"/>
        <a:ext cx="2155027" cy="1702830"/>
      </dsp:txXfrm>
    </dsp:sp>
    <dsp:sp modelId="{990A19A3-C70C-954A-89BD-9493566CCBC3}">
      <dsp:nvSpPr>
        <dsp:cNvPr id="0" name=""/>
        <dsp:cNvSpPr/>
      </dsp:nvSpPr>
      <dsp:spPr>
        <a:xfrm rot="1981757">
          <a:off x="5045595" y="2396244"/>
          <a:ext cx="2123501" cy="678294"/>
        </a:xfrm>
        <a:prstGeom prst="lef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6E337F9F-026D-8945-8A14-E6BB5571166A}">
      <dsp:nvSpPr>
        <dsp:cNvPr id="0" name=""/>
        <dsp:cNvSpPr/>
      </dsp:nvSpPr>
      <dsp:spPr>
        <a:xfrm>
          <a:off x="5867019" y="2409725"/>
          <a:ext cx="2260981" cy="1808784"/>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GB" sz="2300" b="1" kern="1200" dirty="0"/>
            <a:t>CF expertise</a:t>
          </a:r>
          <a:r>
            <a:rPr lang="en-GB" sz="2300" kern="1200" dirty="0"/>
            <a:t>: clinicians from the Department of Medicine,</a:t>
          </a:r>
          <a:r>
            <a:rPr lang="en-GB" sz="1900" kern="1200" dirty="0"/>
            <a:t> </a:t>
          </a:r>
          <a:r>
            <a:rPr lang="en-GB" sz="1600" kern="1200" dirty="0"/>
            <a:t>University of Cambridge</a:t>
          </a:r>
        </a:p>
      </dsp:txBody>
      <dsp:txXfrm>
        <a:off x="5919996" y="2462702"/>
        <a:ext cx="2155027" cy="17028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4D241-728D-5543-85C2-FD5A23A2AC89}">
      <dsp:nvSpPr>
        <dsp:cNvPr id="0" name=""/>
        <dsp:cNvSpPr/>
      </dsp:nvSpPr>
      <dsp:spPr>
        <a:xfrm>
          <a:off x="4921906" y="121292"/>
          <a:ext cx="1942973"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Acute pulmonary exacerbation</a:t>
          </a:r>
        </a:p>
      </dsp:txBody>
      <dsp:txXfrm>
        <a:off x="4921906" y="121292"/>
        <a:ext cx="1942973" cy="1916922"/>
      </dsp:txXfrm>
    </dsp:sp>
    <dsp:sp modelId="{A50B0A40-FF52-F14E-B64A-A1CCD6FCAE88}">
      <dsp:nvSpPr>
        <dsp:cNvPr id="0" name=""/>
        <dsp:cNvSpPr/>
      </dsp:nvSpPr>
      <dsp:spPr>
        <a:xfrm>
          <a:off x="1554288" y="-190"/>
          <a:ext cx="5419047" cy="5419047"/>
        </a:xfrm>
        <a:prstGeom prst="circularArrow">
          <a:avLst>
            <a:gd name="adj1" fmla="val 6898"/>
            <a:gd name="adj2" fmla="val 465021"/>
            <a:gd name="adj3" fmla="val 550810"/>
            <a:gd name="adj4" fmla="val 205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3936B3-684D-394C-B0C9-D01CF6D5E91A}">
      <dsp:nvSpPr>
        <dsp:cNvPr id="0" name=""/>
        <dsp:cNvSpPr/>
      </dsp:nvSpPr>
      <dsp:spPr>
        <a:xfrm>
          <a:off x="4934931" y="3380452"/>
          <a:ext cx="1916922"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Ineffective immune response</a:t>
          </a:r>
        </a:p>
      </dsp:txBody>
      <dsp:txXfrm>
        <a:off x="4934931" y="3380452"/>
        <a:ext cx="1916922" cy="1916922"/>
      </dsp:txXfrm>
    </dsp:sp>
    <dsp:sp modelId="{30E4C357-B156-814F-8F9C-DECF043840EB}">
      <dsp:nvSpPr>
        <dsp:cNvPr id="0" name=""/>
        <dsp:cNvSpPr/>
      </dsp:nvSpPr>
      <dsp:spPr>
        <a:xfrm>
          <a:off x="1554288" y="-190"/>
          <a:ext cx="5419047" cy="5419047"/>
        </a:xfrm>
        <a:prstGeom prst="circularArrow">
          <a:avLst>
            <a:gd name="adj1" fmla="val 6898"/>
            <a:gd name="adj2" fmla="val 465021"/>
            <a:gd name="adj3" fmla="val 5950810"/>
            <a:gd name="adj4" fmla="val 43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C14334-ADB0-5441-A19A-88D03AD71EBB}">
      <dsp:nvSpPr>
        <dsp:cNvPr id="0" name=""/>
        <dsp:cNvSpPr/>
      </dsp:nvSpPr>
      <dsp:spPr>
        <a:xfrm>
          <a:off x="1675771" y="3380452"/>
          <a:ext cx="1916922"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Antibiotic treatment </a:t>
          </a:r>
        </a:p>
      </dsp:txBody>
      <dsp:txXfrm>
        <a:off x="1675771" y="3380452"/>
        <a:ext cx="1916922" cy="1916922"/>
      </dsp:txXfrm>
    </dsp:sp>
    <dsp:sp modelId="{70E3B2C4-D904-6649-88AB-14A96472D058}">
      <dsp:nvSpPr>
        <dsp:cNvPr id="0" name=""/>
        <dsp:cNvSpPr/>
      </dsp:nvSpPr>
      <dsp:spPr>
        <a:xfrm>
          <a:off x="1554288" y="-190"/>
          <a:ext cx="5419047" cy="5419047"/>
        </a:xfrm>
        <a:prstGeom prst="circularArrow">
          <a:avLst>
            <a:gd name="adj1" fmla="val 6898"/>
            <a:gd name="adj2" fmla="val 465021"/>
            <a:gd name="adj3" fmla="val 11350810"/>
            <a:gd name="adj4" fmla="val 97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60A96-7AC0-ED42-8725-E38029413764}">
      <dsp:nvSpPr>
        <dsp:cNvPr id="0" name=""/>
        <dsp:cNvSpPr/>
      </dsp:nvSpPr>
      <dsp:spPr>
        <a:xfrm>
          <a:off x="1190924" y="121292"/>
          <a:ext cx="2886616"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Unsuccessful recovery</a:t>
          </a:r>
        </a:p>
        <a:p>
          <a:pPr marL="0" lvl="0" indent="0" algn="ctr" defTabSz="1066800">
            <a:lnSpc>
              <a:spcPct val="90000"/>
            </a:lnSpc>
            <a:spcBef>
              <a:spcPct val="0"/>
            </a:spcBef>
            <a:spcAft>
              <a:spcPct val="35000"/>
            </a:spcAft>
            <a:buNone/>
          </a:pPr>
          <a:r>
            <a:rPr lang="en-GB" sz="2400" kern="1200" dirty="0"/>
            <a:t>or novel bacterial infection</a:t>
          </a:r>
        </a:p>
      </dsp:txBody>
      <dsp:txXfrm>
        <a:off x="1190924" y="121292"/>
        <a:ext cx="2886616" cy="1916922"/>
      </dsp:txXfrm>
    </dsp:sp>
    <dsp:sp modelId="{BEAFC717-89C0-E046-84EA-FED740E6221C}">
      <dsp:nvSpPr>
        <dsp:cNvPr id="0" name=""/>
        <dsp:cNvSpPr/>
      </dsp:nvSpPr>
      <dsp:spPr>
        <a:xfrm>
          <a:off x="1554288" y="-190"/>
          <a:ext cx="5419047" cy="5419047"/>
        </a:xfrm>
        <a:prstGeom prst="circularArrow">
          <a:avLst>
            <a:gd name="adj1" fmla="val 6898"/>
            <a:gd name="adj2" fmla="val 465021"/>
            <a:gd name="adj3" fmla="val 16730517"/>
            <a:gd name="adj4" fmla="val 15921834"/>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4D241-728D-5543-85C2-FD5A23A2AC89}">
      <dsp:nvSpPr>
        <dsp:cNvPr id="0" name=""/>
        <dsp:cNvSpPr/>
      </dsp:nvSpPr>
      <dsp:spPr>
        <a:xfrm>
          <a:off x="4921906" y="121292"/>
          <a:ext cx="1942973"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Acute pulmonary exacerbation</a:t>
          </a:r>
        </a:p>
      </dsp:txBody>
      <dsp:txXfrm>
        <a:off x="4921906" y="121292"/>
        <a:ext cx="1942973" cy="1916922"/>
      </dsp:txXfrm>
    </dsp:sp>
    <dsp:sp modelId="{A50B0A40-FF52-F14E-B64A-A1CCD6FCAE88}">
      <dsp:nvSpPr>
        <dsp:cNvPr id="0" name=""/>
        <dsp:cNvSpPr/>
      </dsp:nvSpPr>
      <dsp:spPr>
        <a:xfrm>
          <a:off x="1554288" y="-190"/>
          <a:ext cx="5419047" cy="5419047"/>
        </a:xfrm>
        <a:prstGeom prst="circularArrow">
          <a:avLst>
            <a:gd name="adj1" fmla="val 6898"/>
            <a:gd name="adj2" fmla="val 465021"/>
            <a:gd name="adj3" fmla="val 550810"/>
            <a:gd name="adj4" fmla="val 205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3936B3-684D-394C-B0C9-D01CF6D5E91A}">
      <dsp:nvSpPr>
        <dsp:cNvPr id="0" name=""/>
        <dsp:cNvSpPr/>
      </dsp:nvSpPr>
      <dsp:spPr>
        <a:xfrm>
          <a:off x="4934931" y="3380452"/>
          <a:ext cx="1916922"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Ineffective immune response</a:t>
          </a:r>
        </a:p>
      </dsp:txBody>
      <dsp:txXfrm>
        <a:off x="4934931" y="3380452"/>
        <a:ext cx="1916922" cy="1916922"/>
      </dsp:txXfrm>
    </dsp:sp>
    <dsp:sp modelId="{30E4C357-B156-814F-8F9C-DECF043840EB}">
      <dsp:nvSpPr>
        <dsp:cNvPr id="0" name=""/>
        <dsp:cNvSpPr/>
      </dsp:nvSpPr>
      <dsp:spPr>
        <a:xfrm>
          <a:off x="1554288" y="-190"/>
          <a:ext cx="5419047" cy="5419047"/>
        </a:xfrm>
        <a:prstGeom prst="circularArrow">
          <a:avLst>
            <a:gd name="adj1" fmla="val 6898"/>
            <a:gd name="adj2" fmla="val 465021"/>
            <a:gd name="adj3" fmla="val 5950810"/>
            <a:gd name="adj4" fmla="val 43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C14334-ADB0-5441-A19A-88D03AD71EBB}">
      <dsp:nvSpPr>
        <dsp:cNvPr id="0" name=""/>
        <dsp:cNvSpPr/>
      </dsp:nvSpPr>
      <dsp:spPr>
        <a:xfrm>
          <a:off x="1675771" y="3380452"/>
          <a:ext cx="1916922"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Antibiotic treatment </a:t>
          </a:r>
        </a:p>
      </dsp:txBody>
      <dsp:txXfrm>
        <a:off x="1675771" y="3380452"/>
        <a:ext cx="1916922" cy="1916922"/>
      </dsp:txXfrm>
    </dsp:sp>
    <dsp:sp modelId="{70E3B2C4-D904-6649-88AB-14A96472D058}">
      <dsp:nvSpPr>
        <dsp:cNvPr id="0" name=""/>
        <dsp:cNvSpPr/>
      </dsp:nvSpPr>
      <dsp:spPr>
        <a:xfrm>
          <a:off x="1554288" y="-190"/>
          <a:ext cx="5419047" cy="5419047"/>
        </a:xfrm>
        <a:prstGeom prst="circularArrow">
          <a:avLst>
            <a:gd name="adj1" fmla="val 6898"/>
            <a:gd name="adj2" fmla="val 465021"/>
            <a:gd name="adj3" fmla="val 11350810"/>
            <a:gd name="adj4" fmla="val 9784170"/>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60A96-7AC0-ED42-8725-E38029413764}">
      <dsp:nvSpPr>
        <dsp:cNvPr id="0" name=""/>
        <dsp:cNvSpPr/>
      </dsp:nvSpPr>
      <dsp:spPr>
        <a:xfrm>
          <a:off x="1190924" y="121292"/>
          <a:ext cx="2886616" cy="191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b="1" kern="1200" dirty="0"/>
            <a:t>Unsuccessful recovery</a:t>
          </a:r>
        </a:p>
        <a:p>
          <a:pPr marL="0" lvl="0" indent="0" algn="ctr" defTabSz="1066800">
            <a:lnSpc>
              <a:spcPct val="90000"/>
            </a:lnSpc>
            <a:spcBef>
              <a:spcPct val="0"/>
            </a:spcBef>
            <a:spcAft>
              <a:spcPct val="35000"/>
            </a:spcAft>
            <a:buNone/>
          </a:pPr>
          <a:r>
            <a:rPr lang="en-GB" sz="2400" kern="1200" dirty="0"/>
            <a:t>or novel bacterial infection</a:t>
          </a:r>
        </a:p>
      </dsp:txBody>
      <dsp:txXfrm>
        <a:off x="1190924" y="121292"/>
        <a:ext cx="2886616" cy="1916922"/>
      </dsp:txXfrm>
    </dsp:sp>
    <dsp:sp modelId="{BEAFC717-89C0-E046-84EA-FED740E6221C}">
      <dsp:nvSpPr>
        <dsp:cNvPr id="0" name=""/>
        <dsp:cNvSpPr/>
      </dsp:nvSpPr>
      <dsp:spPr>
        <a:xfrm>
          <a:off x="1554288" y="-190"/>
          <a:ext cx="5419047" cy="5419047"/>
        </a:xfrm>
        <a:prstGeom prst="circularArrow">
          <a:avLst>
            <a:gd name="adj1" fmla="val 6898"/>
            <a:gd name="adj2" fmla="val 465021"/>
            <a:gd name="adj3" fmla="val 16730517"/>
            <a:gd name="adj4" fmla="val 15921834"/>
            <a:gd name="adj5" fmla="val 8048"/>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87C23-0F12-6E40-B405-74FC22B549ED}">
      <dsp:nvSpPr>
        <dsp:cNvPr id="0" name=""/>
        <dsp:cNvSpPr/>
      </dsp:nvSpPr>
      <dsp:spPr>
        <a:xfrm>
          <a:off x="0" y="0"/>
          <a:ext cx="6908800" cy="162560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Ask clinical questions</a:t>
          </a:r>
        </a:p>
        <a:p>
          <a:pPr marL="228600" lvl="1" indent="-228600" algn="l" defTabSz="889000">
            <a:lnSpc>
              <a:spcPct val="90000"/>
            </a:lnSpc>
            <a:spcBef>
              <a:spcPct val="0"/>
            </a:spcBef>
            <a:spcAft>
              <a:spcPct val="15000"/>
            </a:spcAft>
            <a:buChar char="•"/>
          </a:pPr>
          <a:r>
            <a:rPr lang="en-GB" sz="2000" kern="1200" dirty="0"/>
            <a:t>How does a recovery look like?</a:t>
          </a:r>
        </a:p>
        <a:p>
          <a:pPr marL="228600" lvl="1" indent="-228600" algn="l" defTabSz="889000">
            <a:lnSpc>
              <a:spcPct val="90000"/>
            </a:lnSpc>
            <a:spcBef>
              <a:spcPct val="0"/>
            </a:spcBef>
            <a:spcAft>
              <a:spcPct val="15000"/>
            </a:spcAft>
            <a:buChar char="•"/>
          </a:pPr>
          <a:r>
            <a:rPr lang="en-GB" sz="2000" kern="1200" dirty="0"/>
            <a:t>Are there different types of recoveries?</a:t>
          </a:r>
        </a:p>
      </dsp:txBody>
      <dsp:txXfrm>
        <a:off x="47612" y="47612"/>
        <a:ext cx="5154651" cy="1530376"/>
      </dsp:txXfrm>
    </dsp:sp>
    <dsp:sp modelId="{A29F83D5-3B08-5349-A5A1-B9ACC463981A}">
      <dsp:nvSpPr>
        <dsp:cNvPr id="0" name=""/>
        <dsp:cNvSpPr/>
      </dsp:nvSpPr>
      <dsp:spPr>
        <a:xfrm>
          <a:off x="609599" y="1896533"/>
          <a:ext cx="6908800" cy="1625600"/>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Answer them with Machine Learning</a:t>
          </a:r>
        </a:p>
        <a:p>
          <a:pPr marL="228600" lvl="1" indent="-228600" algn="l" defTabSz="889000">
            <a:lnSpc>
              <a:spcPct val="90000"/>
            </a:lnSpc>
            <a:spcBef>
              <a:spcPct val="0"/>
            </a:spcBef>
            <a:spcAft>
              <a:spcPct val="15000"/>
            </a:spcAft>
            <a:buChar char="•"/>
          </a:pPr>
          <a:r>
            <a:rPr lang="en-GB" sz="2000" kern="1200" dirty="0"/>
            <a:t>Bayesian inference algorithm</a:t>
          </a:r>
        </a:p>
        <a:p>
          <a:pPr marL="228600" lvl="1" indent="-228600" algn="l" defTabSz="889000">
            <a:lnSpc>
              <a:spcPct val="90000"/>
            </a:lnSpc>
            <a:spcBef>
              <a:spcPct val="0"/>
            </a:spcBef>
            <a:spcAft>
              <a:spcPct val="15000"/>
            </a:spcAft>
            <a:buChar char="•"/>
          </a:pPr>
          <a:r>
            <a:rPr lang="en-GB" sz="2000" kern="1200" dirty="0"/>
            <a:t>Convergence with expectation maximisation</a:t>
          </a:r>
        </a:p>
      </dsp:txBody>
      <dsp:txXfrm>
        <a:off x="657211" y="1944145"/>
        <a:ext cx="5147335" cy="1530376"/>
      </dsp:txXfrm>
    </dsp:sp>
    <dsp:sp modelId="{794A054B-813A-7C47-AA8B-D1FD450F4076}">
      <dsp:nvSpPr>
        <dsp:cNvPr id="0" name=""/>
        <dsp:cNvSpPr/>
      </dsp:nvSpPr>
      <dsp:spPr>
        <a:xfrm>
          <a:off x="1219199" y="3793066"/>
          <a:ext cx="6908800" cy="1625600"/>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Provide interpretable results to clinicians</a:t>
          </a:r>
        </a:p>
      </dsp:txBody>
      <dsp:txXfrm>
        <a:off x="1266811" y="3840678"/>
        <a:ext cx="5147335" cy="1530376"/>
      </dsp:txXfrm>
    </dsp:sp>
    <dsp:sp modelId="{ABA89007-DED3-7548-BFA2-E3AEEEC085A6}">
      <dsp:nvSpPr>
        <dsp:cNvPr id="0" name=""/>
        <dsp:cNvSpPr/>
      </dsp:nvSpPr>
      <dsp:spPr>
        <a:xfrm>
          <a:off x="5852159" y="1232746"/>
          <a:ext cx="1056640" cy="1056640"/>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6089903" y="1232746"/>
        <a:ext cx="581152" cy="795122"/>
      </dsp:txXfrm>
    </dsp:sp>
    <dsp:sp modelId="{DBD1AA91-49D4-A144-B42E-55C17883CB98}">
      <dsp:nvSpPr>
        <dsp:cNvPr id="0" name=""/>
        <dsp:cNvSpPr/>
      </dsp:nvSpPr>
      <dsp:spPr>
        <a:xfrm>
          <a:off x="6461759" y="3118442"/>
          <a:ext cx="1056640" cy="1056640"/>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6699503" y="3118442"/>
        <a:ext cx="581152" cy="79512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694D2-81B1-C944-98B6-0F4B89876495}" type="datetimeFigureOut">
              <a:rPr lang="en-US" smtClean="0"/>
              <a:t>8/26/21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FB12E-FF57-454C-9BF1-ED741B4F5DEE}" type="slidenum">
              <a:rPr lang="en-US" smtClean="0"/>
              <a:t>‹#›</a:t>
            </a:fld>
            <a:endParaRPr lang="en-US"/>
          </a:p>
        </p:txBody>
      </p:sp>
    </p:spTree>
    <p:extLst>
      <p:ext uri="{BB962C8B-B14F-4D97-AF65-F5344CB8AC3E}">
        <p14:creationId xmlns:p14="http://schemas.microsoft.com/office/powerpoint/2010/main" val="189868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points before starting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reading the report you might have seen typos/bad formulations -&gt; I modified them prior to final upload</a:t>
            </a:r>
          </a:p>
          <a:p>
            <a:r>
              <a:rPr lang="en-US" dirty="0"/>
              <a:t>1 rule: cut me anytime judged necessary because the goal is to </a:t>
            </a:r>
            <a:r>
              <a:rPr lang="en-US" dirty="0" err="1"/>
              <a:t>maximise</a:t>
            </a:r>
            <a:r>
              <a:rPr lang="en-US" dirty="0"/>
              <a:t> your understanding of my work. </a:t>
            </a:r>
          </a:p>
        </p:txBody>
      </p:sp>
      <p:sp>
        <p:nvSpPr>
          <p:cNvPr id="4" name="Slide Number Placeholder 3"/>
          <p:cNvSpPr>
            <a:spLocks noGrp="1"/>
          </p:cNvSpPr>
          <p:nvPr>
            <p:ph type="sldNum" sz="quarter" idx="5"/>
          </p:nvPr>
        </p:nvSpPr>
        <p:spPr/>
        <p:txBody>
          <a:bodyPr/>
          <a:lstStyle/>
          <a:p>
            <a:fld id="{387FB12E-FF57-454C-9BF1-ED741B4F5DEE}" type="slidenum">
              <a:rPr lang="en-US" smtClean="0"/>
              <a:t>1</a:t>
            </a:fld>
            <a:endParaRPr lang="en-US"/>
          </a:p>
        </p:txBody>
      </p:sp>
    </p:spTree>
    <p:extLst>
      <p:ext uri="{BB962C8B-B14F-4D97-AF65-F5344CB8AC3E}">
        <p14:creationId xmlns:p14="http://schemas.microsoft.com/office/powerpoint/2010/main" val="418062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10</a:t>
            </a:fld>
            <a:endParaRPr lang="en-US"/>
          </a:p>
        </p:txBody>
      </p:sp>
    </p:spTree>
    <p:extLst>
      <p:ext uri="{BB962C8B-B14F-4D97-AF65-F5344CB8AC3E}">
        <p14:creationId xmlns:p14="http://schemas.microsoft.com/office/powerpoint/2010/main" val="52833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11</a:t>
            </a:fld>
            <a:endParaRPr lang="en-US"/>
          </a:p>
        </p:txBody>
      </p:sp>
    </p:spTree>
    <p:extLst>
      <p:ext uri="{BB962C8B-B14F-4D97-AF65-F5344CB8AC3E}">
        <p14:creationId xmlns:p14="http://schemas.microsoft.com/office/powerpoint/2010/main" val="3989824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Representative sample of the CF population in the UK</a:t>
            </a:r>
          </a:p>
          <a:p>
            <a:r>
              <a:rPr lang="en-US" dirty="0"/>
              <a:t>Great progress in CF care – in the 60s survival was 4 years old– Now most is adult</a:t>
            </a:r>
          </a:p>
        </p:txBody>
      </p:sp>
      <p:sp>
        <p:nvSpPr>
          <p:cNvPr id="4" name="Slide Number Placeholder 3"/>
          <p:cNvSpPr>
            <a:spLocks noGrp="1"/>
          </p:cNvSpPr>
          <p:nvPr>
            <p:ph type="sldNum" sz="quarter" idx="5"/>
          </p:nvPr>
        </p:nvSpPr>
        <p:spPr/>
        <p:txBody>
          <a:bodyPr/>
          <a:lstStyle/>
          <a:p>
            <a:fld id="{387FB12E-FF57-454C-9BF1-ED741B4F5DEE}" type="slidenum">
              <a:rPr lang="en-US" smtClean="0"/>
              <a:t>12</a:t>
            </a:fld>
            <a:endParaRPr lang="en-US"/>
          </a:p>
        </p:txBody>
      </p:sp>
    </p:spTree>
    <p:extLst>
      <p:ext uri="{BB962C8B-B14F-4D97-AF65-F5344CB8AC3E}">
        <p14:creationId xmlns:p14="http://schemas.microsoft.com/office/powerpoint/2010/main" val="1454265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an recovery or APE look like ?</a:t>
            </a:r>
          </a:p>
          <a:p>
            <a:r>
              <a:rPr lang="en-US" dirty="0"/>
              <a:t>Are there different types of recovery and APE ?</a:t>
            </a:r>
          </a:p>
          <a:p>
            <a:r>
              <a:rPr lang="en-US" dirty="0"/>
              <a:t>Questions answered for APEs, based on the mother study of Project Breathe</a:t>
            </a:r>
          </a:p>
          <a:p>
            <a:r>
              <a:rPr lang="en-US" dirty="0"/>
              <a:t>Questions answered for APEs at the university of </a:t>
            </a:r>
            <a:r>
              <a:rPr lang="en-US" dirty="0" err="1"/>
              <a:t>cambridge</a:t>
            </a:r>
            <a:r>
              <a:rPr lang="en-US" dirty="0"/>
              <a:t>, not for recovery</a:t>
            </a:r>
          </a:p>
        </p:txBody>
      </p:sp>
      <p:sp>
        <p:nvSpPr>
          <p:cNvPr id="4" name="Slide Number Placeholder 3"/>
          <p:cNvSpPr>
            <a:spLocks noGrp="1"/>
          </p:cNvSpPr>
          <p:nvPr>
            <p:ph type="sldNum" sz="quarter" idx="5"/>
          </p:nvPr>
        </p:nvSpPr>
        <p:spPr/>
        <p:txBody>
          <a:bodyPr/>
          <a:lstStyle/>
          <a:p>
            <a:fld id="{387FB12E-FF57-454C-9BF1-ED741B4F5DEE}" type="slidenum">
              <a:rPr lang="en-US" smtClean="0"/>
              <a:t>13</a:t>
            </a:fld>
            <a:endParaRPr lang="en-US"/>
          </a:p>
        </p:txBody>
      </p:sp>
    </p:spTree>
    <p:extLst>
      <p:ext uri="{BB962C8B-B14F-4D97-AF65-F5344CB8AC3E}">
        <p14:creationId xmlns:p14="http://schemas.microsoft.com/office/powerpoint/2010/main" val="1804214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use the model from Damian, ML model already implemented 1) adapt, 2) formalize the </a:t>
            </a:r>
            <a:r>
              <a:rPr lang="en-US" dirty="0" err="1"/>
              <a:t>maths</a:t>
            </a:r>
            <a:endParaRPr lang="en-US" dirty="0"/>
          </a:p>
          <a:p>
            <a:r>
              <a:rPr lang="en-US" dirty="0"/>
              <a:t>Goal: find the typical profile</a:t>
            </a:r>
          </a:p>
        </p:txBody>
      </p:sp>
      <p:sp>
        <p:nvSpPr>
          <p:cNvPr id="4" name="Slide Number Placeholder 3"/>
          <p:cNvSpPr>
            <a:spLocks noGrp="1"/>
          </p:cNvSpPr>
          <p:nvPr>
            <p:ph type="sldNum" sz="quarter" idx="5"/>
          </p:nvPr>
        </p:nvSpPr>
        <p:spPr/>
        <p:txBody>
          <a:bodyPr/>
          <a:lstStyle/>
          <a:p>
            <a:fld id="{387FB12E-FF57-454C-9BF1-ED741B4F5DEE}" type="slidenum">
              <a:rPr lang="en-US" smtClean="0"/>
              <a:t>14</a:t>
            </a:fld>
            <a:endParaRPr lang="en-US"/>
          </a:p>
        </p:txBody>
      </p:sp>
    </p:spTree>
    <p:extLst>
      <p:ext uri="{BB962C8B-B14F-4D97-AF65-F5344CB8AC3E}">
        <p14:creationId xmlns:p14="http://schemas.microsoft.com/office/powerpoint/2010/main" val="23839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 the curves to find consensus of recovery start</a:t>
            </a:r>
          </a:p>
        </p:txBody>
      </p:sp>
      <p:sp>
        <p:nvSpPr>
          <p:cNvPr id="4" name="Slide Number Placeholder 3"/>
          <p:cNvSpPr>
            <a:spLocks noGrp="1"/>
          </p:cNvSpPr>
          <p:nvPr>
            <p:ph type="sldNum" sz="quarter" idx="5"/>
          </p:nvPr>
        </p:nvSpPr>
        <p:spPr/>
        <p:txBody>
          <a:bodyPr/>
          <a:lstStyle/>
          <a:p>
            <a:fld id="{387FB12E-FF57-454C-9BF1-ED741B4F5DEE}" type="slidenum">
              <a:rPr lang="en-US" smtClean="0"/>
              <a:t>15</a:t>
            </a:fld>
            <a:endParaRPr lang="en-US"/>
          </a:p>
        </p:txBody>
      </p:sp>
    </p:spTree>
    <p:extLst>
      <p:ext uri="{BB962C8B-B14F-4D97-AF65-F5344CB8AC3E}">
        <p14:creationId xmlns:p14="http://schemas.microsoft.com/office/powerpoint/2010/main" val="765818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variable </a:t>
            </a:r>
            <a:r>
              <a:rPr lang="en-US" dirty="0" err="1"/>
              <a:t>F_n</a:t>
            </a:r>
            <a:r>
              <a:rPr lang="en-US" dirty="0"/>
              <a:t> to push the data records to the right – until right place on typical profile</a:t>
            </a:r>
          </a:p>
          <a:p>
            <a:endParaRPr lang="en-US" dirty="0"/>
          </a:p>
          <a:p>
            <a:r>
              <a:rPr lang="en-US" dirty="0"/>
              <a:t>Numerical instability: left part and right part -&gt; no measurements</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16</a:t>
            </a:fld>
            <a:endParaRPr lang="en-US"/>
          </a:p>
        </p:txBody>
      </p:sp>
    </p:spTree>
    <p:extLst>
      <p:ext uri="{BB962C8B-B14F-4D97-AF65-F5344CB8AC3E}">
        <p14:creationId xmlns:p14="http://schemas.microsoft.com/office/powerpoint/2010/main" val="1372100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Handle numerical instability</a:t>
            </a:r>
          </a:p>
          <a:p>
            <a:endParaRPr lang="en-US"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17</a:t>
            </a:fld>
            <a:endParaRPr lang="en-US"/>
          </a:p>
        </p:txBody>
      </p:sp>
    </p:spTree>
    <p:extLst>
      <p:ext uri="{BB962C8B-B14F-4D97-AF65-F5344CB8AC3E}">
        <p14:creationId xmlns:p14="http://schemas.microsoft.com/office/powerpoint/2010/main" val="3838935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All of this is done in multidimensions</a:t>
            </a:r>
          </a:p>
        </p:txBody>
      </p:sp>
      <p:sp>
        <p:nvSpPr>
          <p:cNvPr id="4" name="Slide Number Placeholder 3"/>
          <p:cNvSpPr>
            <a:spLocks noGrp="1"/>
          </p:cNvSpPr>
          <p:nvPr>
            <p:ph type="sldNum" sz="quarter" idx="5"/>
          </p:nvPr>
        </p:nvSpPr>
        <p:spPr/>
        <p:txBody>
          <a:bodyPr/>
          <a:lstStyle/>
          <a:p>
            <a:fld id="{387FB12E-FF57-454C-9BF1-ED741B4F5DEE}" type="slidenum">
              <a:rPr lang="en-US" smtClean="0"/>
              <a:t>18</a:t>
            </a:fld>
            <a:endParaRPr lang="en-US"/>
          </a:p>
        </p:txBody>
      </p:sp>
    </p:spTree>
    <p:extLst>
      <p:ext uri="{BB962C8B-B14F-4D97-AF65-F5344CB8AC3E}">
        <p14:creationId xmlns:p14="http://schemas.microsoft.com/office/powerpoint/2010/main" val="790617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2) Offset + noise is independent from on day to the next</a:t>
            </a:r>
          </a:p>
        </p:txBody>
      </p:sp>
      <p:sp>
        <p:nvSpPr>
          <p:cNvPr id="4" name="Slide Number Placeholder 3"/>
          <p:cNvSpPr>
            <a:spLocks noGrp="1"/>
          </p:cNvSpPr>
          <p:nvPr>
            <p:ph type="sldNum" sz="quarter" idx="5"/>
          </p:nvPr>
        </p:nvSpPr>
        <p:spPr/>
        <p:txBody>
          <a:bodyPr/>
          <a:lstStyle/>
          <a:p>
            <a:fld id="{387FB12E-FF57-454C-9BF1-ED741B4F5DEE}" type="slidenum">
              <a:rPr lang="en-US" smtClean="0"/>
              <a:t>19</a:t>
            </a:fld>
            <a:endParaRPr lang="en-US"/>
          </a:p>
        </p:txBody>
      </p:sp>
    </p:spTree>
    <p:extLst>
      <p:ext uri="{BB962C8B-B14F-4D97-AF65-F5344CB8AC3E}">
        <p14:creationId xmlns:p14="http://schemas.microsoft.com/office/powerpoint/2010/main" val="162333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2</a:t>
            </a:fld>
            <a:endParaRPr lang="en-US"/>
          </a:p>
        </p:txBody>
      </p:sp>
    </p:spTree>
    <p:extLst>
      <p:ext uri="{BB962C8B-B14F-4D97-AF65-F5344CB8AC3E}">
        <p14:creationId xmlns:p14="http://schemas.microsoft.com/office/powerpoint/2010/main" val="166684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Explains how each measurements can be reproduced algorithmically</a:t>
            </a:r>
          </a:p>
        </p:txBody>
      </p:sp>
      <p:sp>
        <p:nvSpPr>
          <p:cNvPr id="4" name="Slide Number Placeholder 3"/>
          <p:cNvSpPr>
            <a:spLocks noGrp="1"/>
          </p:cNvSpPr>
          <p:nvPr>
            <p:ph type="sldNum" sz="quarter" idx="5"/>
          </p:nvPr>
        </p:nvSpPr>
        <p:spPr/>
        <p:txBody>
          <a:bodyPr/>
          <a:lstStyle/>
          <a:p>
            <a:fld id="{387FB12E-FF57-454C-9BF1-ED741B4F5DEE}" type="slidenum">
              <a:rPr lang="en-US" smtClean="0"/>
              <a:t>20</a:t>
            </a:fld>
            <a:endParaRPr lang="en-US"/>
          </a:p>
        </p:txBody>
      </p:sp>
    </p:spTree>
    <p:extLst>
      <p:ext uri="{BB962C8B-B14F-4D97-AF65-F5344CB8AC3E}">
        <p14:creationId xmlns:p14="http://schemas.microsoft.com/office/powerpoint/2010/main" val="35163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values of all interventions for all offsets, each time weighted by the probability distribution of the current offset, contribute to the corresponding Z,S of the typical profile. However, we can't compute Z, S directly because at </a:t>
            </a:r>
            <a:r>
              <a:rPr lang="en-US" dirty="0" err="1"/>
              <a:t>initialisation</a:t>
            </a:r>
            <a:r>
              <a:rPr lang="en-US" dirty="0"/>
              <a:t>, P(f) is uniform</a:t>
            </a:r>
          </a:p>
        </p:txBody>
      </p:sp>
      <p:sp>
        <p:nvSpPr>
          <p:cNvPr id="4" name="Slide Number Placeholder 3"/>
          <p:cNvSpPr>
            <a:spLocks noGrp="1"/>
          </p:cNvSpPr>
          <p:nvPr>
            <p:ph type="sldNum" sz="quarter" idx="5"/>
          </p:nvPr>
        </p:nvSpPr>
        <p:spPr/>
        <p:txBody>
          <a:bodyPr/>
          <a:lstStyle/>
          <a:p>
            <a:fld id="{387FB12E-FF57-454C-9BF1-ED741B4F5DEE}" type="slidenum">
              <a:rPr lang="en-US" smtClean="0"/>
              <a:t>23</a:t>
            </a:fld>
            <a:endParaRPr lang="en-US"/>
          </a:p>
        </p:txBody>
      </p:sp>
    </p:spTree>
    <p:extLst>
      <p:ext uri="{BB962C8B-B14F-4D97-AF65-F5344CB8AC3E}">
        <p14:creationId xmlns:p14="http://schemas.microsoft.com/office/powerpoint/2010/main" val="3915843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Alignment: </a:t>
            </a:r>
          </a:p>
          <a:p>
            <a:pPr marL="0" indent="0">
              <a:buFontTx/>
              <a:buNone/>
            </a:pPr>
            <a:r>
              <a:rPr lang="en-US" sz="1200" dirty="0"/>
              <a:t>E-step - updates the probability distribution P(</a:t>
            </a:r>
            <a:r>
              <a:rPr lang="en-US" sz="1200" dirty="0" err="1"/>
              <a:t>Fn</a:t>
            </a:r>
            <a:r>
              <a:rPr lang="en-US" sz="1200" dirty="0"/>
              <a:t>) of the offsets, knowing the latent curve</a:t>
            </a:r>
          </a:p>
          <a:p>
            <a:pPr marL="0" indent="0">
              <a:buFontTx/>
              <a:buNone/>
            </a:pPr>
            <a:r>
              <a:rPr lang="en-US" sz="1200" dirty="0"/>
              <a:t>M-step – points on the typical profile are the MLE of the likelihood, knowing P(</a:t>
            </a:r>
            <a:r>
              <a:rPr lang="en-US" sz="1200" dirty="0" err="1"/>
              <a:t>Fn</a:t>
            </a:r>
            <a:r>
              <a:rPr lang="en-US" sz="1200" dirty="0"/>
              <a:t>)</a:t>
            </a:r>
          </a:p>
          <a:p>
            <a:pPr marL="0" indent="0">
              <a:buFontTx/>
              <a:buNone/>
            </a:pPr>
            <a:r>
              <a:rPr lang="en-US" sz="1200" dirty="0"/>
              <a:t>Vertical shift: extension of the model to increase decision making in the offset probability distribution</a:t>
            </a:r>
          </a:p>
        </p:txBody>
      </p:sp>
      <p:sp>
        <p:nvSpPr>
          <p:cNvPr id="4" name="Slide Number Placeholder 3"/>
          <p:cNvSpPr>
            <a:spLocks noGrp="1"/>
          </p:cNvSpPr>
          <p:nvPr>
            <p:ph type="sldNum" sz="quarter" idx="5"/>
          </p:nvPr>
        </p:nvSpPr>
        <p:spPr/>
        <p:txBody>
          <a:bodyPr/>
          <a:lstStyle/>
          <a:p>
            <a:fld id="{387FB12E-FF57-454C-9BF1-ED741B4F5DEE}" type="slidenum">
              <a:rPr lang="en-US" smtClean="0"/>
              <a:t>24</a:t>
            </a:fld>
            <a:endParaRPr lang="en-US"/>
          </a:p>
        </p:txBody>
      </p:sp>
    </p:spTree>
    <p:extLst>
      <p:ext uri="{BB962C8B-B14F-4D97-AF65-F5344CB8AC3E}">
        <p14:creationId xmlns:p14="http://schemas.microsoft.com/office/powerpoint/2010/main" val="204343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posterior is proportional to likelihood times prior</a:t>
            </a:r>
            <a:endParaRPr lang="en-US" dirty="0"/>
          </a:p>
          <a:p>
            <a:pPr marL="0" indent="0">
              <a:buFontTx/>
              <a:buNone/>
            </a:pPr>
            <a:endParaRPr lang="en-US" sz="1200"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25</a:t>
            </a:fld>
            <a:endParaRPr lang="en-US"/>
          </a:p>
        </p:txBody>
      </p:sp>
    </p:spTree>
    <p:extLst>
      <p:ext uri="{BB962C8B-B14F-4D97-AF65-F5344CB8AC3E}">
        <p14:creationId xmlns:p14="http://schemas.microsoft.com/office/powerpoint/2010/main" val="936007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Yes/no function: removes all values prior to treatment start – avoids having any data during an exacerbation</a:t>
            </a:r>
          </a:p>
          <a:p>
            <a:r>
              <a:rPr lang="en-US" dirty="0"/>
              <a:t>Handles numerical instability to the right by accepting</a:t>
            </a:r>
          </a:p>
        </p:txBody>
      </p:sp>
      <p:sp>
        <p:nvSpPr>
          <p:cNvPr id="4" name="Slide Number Placeholder 3"/>
          <p:cNvSpPr>
            <a:spLocks noGrp="1"/>
          </p:cNvSpPr>
          <p:nvPr>
            <p:ph type="sldNum" sz="quarter" idx="5"/>
          </p:nvPr>
        </p:nvSpPr>
        <p:spPr/>
        <p:txBody>
          <a:bodyPr/>
          <a:lstStyle/>
          <a:p>
            <a:fld id="{387FB12E-FF57-454C-9BF1-ED741B4F5DEE}" type="slidenum">
              <a:rPr lang="en-US" smtClean="0"/>
              <a:t>26</a:t>
            </a:fld>
            <a:endParaRPr lang="en-US"/>
          </a:p>
        </p:txBody>
      </p:sp>
    </p:spTree>
    <p:extLst>
      <p:ext uri="{BB962C8B-B14F-4D97-AF65-F5344CB8AC3E}">
        <p14:creationId xmlns:p14="http://schemas.microsoft.com/office/powerpoint/2010/main" val="3206184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 for each class</a:t>
            </a:r>
          </a:p>
          <a:p>
            <a:r>
              <a:rPr lang="en-US" dirty="0"/>
              <a:t>Min obj into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new variable psi that assigns each data record to the best matching class</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27</a:t>
            </a:fld>
            <a:endParaRPr lang="en-US"/>
          </a:p>
        </p:txBody>
      </p:sp>
    </p:spTree>
    <p:extLst>
      <p:ext uri="{BB962C8B-B14F-4D97-AF65-F5344CB8AC3E}">
        <p14:creationId xmlns:p14="http://schemas.microsoft.com/office/powerpoint/2010/main" val="1662054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Psi uses phi to keep only the data records belonging to current class in Z and S</a:t>
            </a:r>
          </a:p>
          <a:p>
            <a:r>
              <a:rPr lang="en-US" dirty="0"/>
              <a:t>One new function yes/no function that removes all data records not belonging to the current class</a:t>
            </a:r>
          </a:p>
        </p:txBody>
      </p:sp>
      <p:sp>
        <p:nvSpPr>
          <p:cNvPr id="4" name="Slide Number Placeholder 3"/>
          <p:cNvSpPr>
            <a:spLocks noGrp="1"/>
          </p:cNvSpPr>
          <p:nvPr>
            <p:ph type="sldNum" sz="quarter" idx="5"/>
          </p:nvPr>
        </p:nvSpPr>
        <p:spPr/>
        <p:txBody>
          <a:bodyPr/>
          <a:lstStyle/>
          <a:p>
            <a:fld id="{387FB12E-FF57-454C-9BF1-ED741B4F5DEE}" type="slidenum">
              <a:rPr lang="en-US" smtClean="0"/>
              <a:t>28</a:t>
            </a:fld>
            <a:endParaRPr lang="en-US"/>
          </a:p>
        </p:txBody>
      </p:sp>
    </p:spTree>
    <p:extLst>
      <p:ext uri="{BB962C8B-B14F-4D97-AF65-F5344CB8AC3E}">
        <p14:creationId xmlns:p14="http://schemas.microsoft.com/office/powerpoint/2010/main" val="370275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observe the </a:t>
            </a:r>
            <a:r>
              <a:rPr lang="en-US" dirty="0" err="1"/>
              <a:t>behaviour</a:t>
            </a:r>
            <a:r>
              <a:rPr lang="en-US" dirty="0"/>
              <a:t> during the whole treatment. At least treatment’s length + couple of days to see what happens after</a:t>
            </a:r>
          </a:p>
          <a:p>
            <a:r>
              <a:rPr lang="en-US" dirty="0"/>
              <a:t>High length, too few interventions due to the scarcity of the data (55 for D = 40)</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29</a:t>
            </a:fld>
            <a:endParaRPr lang="en-US"/>
          </a:p>
        </p:txBody>
      </p:sp>
    </p:spTree>
    <p:extLst>
      <p:ext uri="{BB962C8B-B14F-4D97-AF65-F5344CB8AC3E}">
        <p14:creationId xmlns:p14="http://schemas.microsoft.com/office/powerpoint/2010/main" val="3101407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points on measure selection:</a:t>
            </a:r>
          </a:p>
          <a:p>
            <a:pPr marL="228600" indent="-228600">
              <a:buAutoNum type="arabicParenR"/>
            </a:pPr>
            <a:r>
              <a:rPr lang="en-US" dirty="0"/>
              <a:t>Meet patient complexity with diverse number of measures</a:t>
            </a:r>
          </a:p>
          <a:p>
            <a:pPr marL="228600" indent="-228600">
              <a:buAutoNum type="arabicParenR"/>
            </a:pPr>
            <a:r>
              <a:rPr lang="en-US" dirty="0"/>
              <a:t>The model can be biased if one family of measures is over represented</a:t>
            </a:r>
          </a:p>
        </p:txBody>
      </p:sp>
      <p:sp>
        <p:nvSpPr>
          <p:cNvPr id="4" name="Slide Number Placeholder 3"/>
          <p:cNvSpPr>
            <a:spLocks noGrp="1"/>
          </p:cNvSpPr>
          <p:nvPr>
            <p:ph type="sldNum" sz="quarter" idx="5"/>
          </p:nvPr>
        </p:nvSpPr>
        <p:spPr/>
        <p:txBody>
          <a:bodyPr/>
          <a:lstStyle/>
          <a:p>
            <a:fld id="{387FB12E-FF57-454C-9BF1-ED741B4F5DEE}" type="slidenum">
              <a:rPr lang="en-US" smtClean="0"/>
              <a:t>30</a:t>
            </a:fld>
            <a:endParaRPr lang="en-US"/>
          </a:p>
        </p:txBody>
      </p:sp>
    </p:spTree>
    <p:extLst>
      <p:ext uri="{BB962C8B-B14F-4D97-AF65-F5344CB8AC3E}">
        <p14:creationId xmlns:p14="http://schemas.microsoft.com/office/powerpoint/2010/main" val="1731891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Heatmap : one rectangle = one day, its color indicate the number of measures recorded on that day. Not happy if black or red, happy if green.</a:t>
            </a:r>
          </a:p>
          <a:p>
            <a:r>
              <a:rPr lang="en-US" dirty="0"/>
              <a:t>Was plotted to find if there would be missing data systematically at the same moment of an intervention.</a:t>
            </a:r>
          </a:p>
        </p:txBody>
      </p:sp>
      <p:sp>
        <p:nvSpPr>
          <p:cNvPr id="4" name="Slide Number Placeholder 3"/>
          <p:cNvSpPr>
            <a:spLocks noGrp="1"/>
          </p:cNvSpPr>
          <p:nvPr>
            <p:ph type="sldNum" sz="quarter" idx="5"/>
          </p:nvPr>
        </p:nvSpPr>
        <p:spPr/>
        <p:txBody>
          <a:bodyPr/>
          <a:lstStyle/>
          <a:p>
            <a:fld id="{387FB12E-FF57-454C-9BF1-ED741B4F5DEE}" type="slidenum">
              <a:rPr lang="en-US" smtClean="0"/>
              <a:t>31</a:t>
            </a:fld>
            <a:endParaRPr lang="en-US"/>
          </a:p>
        </p:txBody>
      </p:sp>
    </p:spTree>
    <p:extLst>
      <p:ext uri="{BB962C8B-B14F-4D97-AF65-F5344CB8AC3E}">
        <p14:creationId xmlns:p14="http://schemas.microsoft.com/office/powerpoint/2010/main" val="3799488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genetic sickness in the world</a:t>
            </a:r>
          </a:p>
          <a:p>
            <a:r>
              <a:rPr lang="en-US" dirty="0"/>
              <a:t>Caused by a mutation leading to CFTR protein deficiency which affects multiple organs in the body</a:t>
            </a:r>
          </a:p>
        </p:txBody>
      </p:sp>
      <p:sp>
        <p:nvSpPr>
          <p:cNvPr id="4" name="Slide Number Placeholder 3"/>
          <p:cNvSpPr>
            <a:spLocks noGrp="1"/>
          </p:cNvSpPr>
          <p:nvPr>
            <p:ph type="sldNum" sz="quarter" idx="5"/>
          </p:nvPr>
        </p:nvSpPr>
        <p:spPr/>
        <p:txBody>
          <a:bodyPr/>
          <a:lstStyle/>
          <a:p>
            <a:fld id="{387FB12E-FF57-454C-9BF1-ED741B4F5DEE}" type="slidenum">
              <a:rPr lang="en-US" smtClean="0"/>
              <a:t>3</a:t>
            </a:fld>
            <a:endParaRPr lang="en-US"/>
          </a:p>
        </p:txBody>
      </p:sp>
    </p:spTree>
    <p:extLst>
      <p:ext uri="{BB962C8B-B14F-4D97-AF65-F5344CB8AC3E}">
        <p14:creationId xmlns:p14="http://schemas.microsoft.com/office/powerpoint/2010/main" val="2056144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Min objective function</a:t>
            </a:r>
          </a:p>
          <a:p>
            <a:pPr marL="228600" indent="-228600">
              <a:buAutoNum type="arabicParenR"/>
            </a:pPr>
            <a:r>
              <a:rPr lang="en-US" dirty="0"/>
              <a:t>But no numerical instability</a:t>
            </a:r>
          </a:p>
          <a:p>
            <a:endParaRPr lang="en-US"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32</a:t>
            </a:fld>
            <a:endParaRPr lang="en-US"/>
          </a:p>
        </p:txBody>
      </p:sp>
    </p:spTree>
    <p:extLst>
      <p:ext uri="{BB962C8B-B14F-4D97-AF65-F5344CB8AC3E}">
        <p14:creationId xmlns:p14="http://schemas.microsoft.com/office/powerpoint/2010/main" val="4231163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vertical shift to show the signal on the curve</a:t>
            </a:r>
          </a:p>
          <a:p>
            <a:r>
              <a:rPr lang="en-US" dirty="0"/>
              <a:t>If too much can’t differentiate interventions with remaining mean difference</a:t>
            </a:r>
          </a:p>
        </p:txBody>
      </p:sp>
      <p:sp>
        <p:nvSpPr>
          <p:cNvPr id="4" name="Slide Number Placeholder 3"/>
          <p:cNvSpPr>
            <a:spLocks noGrp="1"/>
          </p:cNvSpPr>
          <p:nvPr>
            <p:ph type="sldNum" sz="quarter" idx="5"/>
          </p:nvPr>
        </p:nvSpPr>
        <p:spPr/>
        <p:txBody>
          <a:bodyPr/>
          <a:lstStyle/>
          <a:p>
            <a:fld id="{387FB12E-FF57-454C-9BF1-ED741B4F5DEE}" type="slidenum">
              <a:rPr lang="en-US" smtClean="0"/>
              <a:t>33</a:t>
            </a:fld>
            <a:endParaRPr lang="en-US"/>
          </a:p>
        </p:txBody>
      </p:sp>
    </p:spTree>
    <p:extLst>
      <p:ext uri="{BB962C8B-B14F-4D97-AF65-F5344CB8AC3E}">
        <p14:creationId xmlns:p14="http://schemas.microsoft.com/office/powerpoint/2010/main" val="2392327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Set up: No vertical adjustment of the profiles. Therefore, the 0 on the y-axis corresponds to the stable baseline.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curves were smoothed with a 3 days window to filter day to day noise and improve the clarity of the final 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Some left-most points are missing: there were not plotted because less than five data records’ values contribute to them, i.e. there is too much uncertainty about their typical value. The typical curve for FEF2575 and temperature were not plotted because the first it had a very close behaviour to FEV1, and the latter did not seem to contain information related to the recovery.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FEV1, cough, wellness, O2 saturation are the SIGNALS SHOWING MOST INFORMATION have a closely similar behaviour with different amplitude.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40% of the recoveries start from a full decline, 60% from a partial decline, based on FEV1, cough and wellness.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All patients’ typically recover fully 14 days after the recovery start. There is a clear recovery climax 15-20 days after treatment start. After this, the signals undergo a call-back (slight decline) prior to their stabilisation.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There is no sign of sharp decline after treatment 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34</a:t>
            </a:fld>
            <a:endParaRPr lang="en-US"/>
          </a:p>
        </p:txBody>
      </p:sp>
    </p:spTree>
    <p:extLst>
      <p:ext uri="{BB962C8B-B14F-4D97-AF65-F5344CB8AC3E}">
        <p14:creationId xmlns:p14="http://schemas.microsoft.com/office/powerpoint/2010/main" val="71565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Set up: No vertical adjustment of the profiles. Therefore, the 0 on the y-axis corresponds to the stable baseline.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curves were smoothed with a 3 days window to filter day to day noise and improve the clarity of the final 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Some left-most points are missing: there were not plotted because less than five data records’ values contribute to them, i.e. there is too much uncertainty about their typical value. The typical curve for FEF2575 and temperature were not plotted because the first it had a very close behaviour to FEV1, and the latter did not seem to contain information related to the recovery.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FEV1, cough, wellness, O2 saturation are the SIGNALS SHOWING MOST INFORMATION have a closely similar behaviour with different amplitude.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40% of the recoveries start from a full decline, 60% from a partial decline, based on FEV1, cough and wellness.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All patients’ typically recover fully 14 days after the recovery start. There is a clear recovery climax 15-20 days after treatment start. After this, the signals undergo a call-back (slight decline) prior to their stabilisation.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There is no sign of sharp decline after treatment 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35</a:t>
            </a:fld>
            <a:endParaRPr lang="en-US"/>
          </a:p>
        </p:txBody>
      </p:sp>
    </p:spTree>
    <p:extLst>
      <p:ext uri="{BB962C8B-B14F-4D97-AF65-F5344CB8AC3E}">
        <p14:creationId xmlns:p14="http://schemas.microsoft.com/office/powerpoint/2010/main" val="3298135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between treatment start and actually starting recovering. </a:t>
            </a:r>
          </a:p>
        </p:txBody>
      </p:sp>
      <p:sp>
        <p:nvSpPr>
          <p:cNvPr id="4" name="Slide Number Placeholder 3"/>
          <p:cNvSpPr>
            <a:spLocks noGrp="1"/>
          </p:cNvSpPr>
          <p:nvPr>
            <p:ph type="sldNum" sz="quarter" idx="5"/>
          </p:nvPr>
        </p:nvSpPr>
        <p:spPr/>
        <p:txBody>
          <a:bodyPr/>
          <a:lstStyle/>
          <a:p>
            <a:fld id="{387FB12E-FF57-454C-9BF1-ED741B4F5DEE}" type="slidenum">
              <a:rPr lang="en-US" smtClean="0"/>
              <a:t>36</a:t>
            </a:fld>
            <a:endParaRPr lang="en-US"/>
          </a:p>
        </p:txBody>
      </p:sp>
    </p:spTree>
    <p:extLst>
      <p:ext uri="{BB962C8B-B14F-4D97-AF65-F5344CB8AC3E}">
        <p14:creationId xmlns:p14="http://schemas.microsoft.com/office/powerpoint/2010/main" val="3774383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Class1 partial recoveries.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Class2 full recoveries with overshoot.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Difference: time to treatment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1: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despite a clear measures’ increase after recovery start, the signals fail to recover to the stable baseline.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77% started from a full decline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presented a long time to treatment response.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2: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after an early recovery start, the measures increased sharply back to the stable baseline with a large overshoot.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387FB12E-FF57-454C-9BF1-ED741B4F5DEE}" type="slidenum">
              <a:rPr lang="en-US" smtClean="0"/>
              <a:t>37</a:t>
            </a:fld>
            <a:endParaRPr lang="en-US"/>
          </a:p>
        </p:txBody>
      </p:sp>
    </p:spTree>
    <p:extLst>
      <p:ext uri="{BB962C8B-B14F-4D97-AF65-F5344CB8AC3E}">
        <p14:creationId xmlns:p14="http://schemas.microsoft.com/office/powerpoint/2010/main" val="3551718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0.01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Patients with chronic pseudomonas infections were less likely to experience this kind of recovery than a class 2 recovery.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Successful recoveries correlate well with patients that were prescribed a higher number of treatments over the study period. Even though no causality effect can be concluded, it suggests that quality of a recovery from a treatment depends on the patient treatments' history.</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38</a:t>
            </a:fld>
            <a:endParaRPr lang="en-US"/>
          </a:p>
        </p:txBody>
      </p:sp>
    </p:spTree>
    <p:extLst>
      <p:ext uri="{BB962C8B-B14F-4D97-AF65-F5344CB8AC3E}">
        <p14:creationId xmlns:p14="http://schemas.microsoft.com/office/powerpoint/2010/main" val="1413490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Manually selected by observation: intervention that contained a clear decline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Whereas physiological measures’ undergo a small increase at the beginning of recovery, subjective measures’ (cough and wellness) contrast by a high-sloped improve. This behaviour was not observed in any of the three other typical profiles, suggesting that it is specifically related to this kind of unsuccessful recovery. </a:t>
            </a:r>
            <a:endParaRPr lang="en-GB" dirty="0"/>
          </a:p>
        </p:txBody>
      </p:sp>
      <p:sp>
        <p:nvSpPr>
          <p:cNvPr id="4" name="Slide Number Placeholder 3"/>
          <p:cNvSpPr>
            <a:spLocks noGrp="1"/>
          </p:cNvSpPr>
          <p:nvPr>
            <p:ph type="sldNum" sz="quarter" idx="5"/>
          </p:nvPr>
        </p:nvSpPr>
        <p:spPr/>
        <p:txBody>
          <a:bodyPr/>
          <a:lstStyle/>
          <a:p>
            <a:fld id="{387FB12E-FF57-454C-9BF1-ED741B4F5DEE}" type="slidenum">
              <a:rPr lang="en-US" smtClean="0"/>
              <a:t>39</a:t>
            </a:fld>
            <a:endParaRPr lang="en-US"/>
          </a:p>
        </p:txBody>
      </p:sp>
    </p:spTree>
    <p:extLst>
      <p:ext uri="{BB962C8B-B14F-4D97-AF65-F5344CB8AC3E}">
        <p14:creationId xmlns:p14="http://schemas.microsoft.com/office/powerpoint/2010/main" val="3659112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387FB12E-FF57-454C-9BF1-ED741B4F5DEE}" type="slidenum">
              <a:rPr lang="en-US" smtClean="0"/>
              <a:t>40</a:t>
            </a:fld>
            <a:endParaRPr lang="en-US"/>
          </a:p>
        </p:txBody>
      </p:sp>
    </p:spTree>
    <p:extLst>
      <p:ext uri="{BB962C8B-B14F-4D97-AF65-F5344CB8AC3E}">
        <p14:creationId xmlns:p14="http://schemas.microsoft.com/office/powerpoint/2010/main" val="2142806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study confirms that machine learning analysis of high frequency home monitoring data provides an opportunity to improve and personalise care for individuals with CF, through optimising hospital-based specialist management.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Additionally, given the small amount of antibiotic interventions available, the clear highlighted relations between the types of recovery and patient’s characteristics, are promising for future studies. </a:t>
            </a:r>
            <a:endParaRPr lang="en-GB"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41</a:t>
            </a:fld>
            <a:endParaRPr lang="en-US"/>
          </a:p>
        </p:txBody>
      </p:sp>
    </p:spTree>
    <p:extLst>
      <p:ext uri="{BB962C8B-B14F-4D97-AF65-F5344CB8AC3E}">
        <p14:creationId xmlns:p14="http://schemas.microsoft.com/office/powerpoint/2010/main" val="953066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lungs</a:t>
            </a:r>
          </a:p>
        </p:txBody>
      </p:sp>
      <p:sp>
        <p:nvSpPr>
          <p:cNvPr id="4" name="Slide Number Placeholder 3"/>
          <p:cNvSpPr>
            <a:spLocks noGrp="1"/>
          </p:cNvSpPr>
          <p:nvPr>
            <p:ph type="sldNum" sz="quarter" idx="5"/>
          </p:nvPr>
        </p:nvSpPr>
        <p:spPr/>
        <p:txBody>
          <a:bodyPr/>
          <a:lstStyle/>
          <a:p>
            <a:fld id="{387FB12E-FF57-454C-9BF1-ED741B4F5DEE}" type="slidenum">
              <a:rPr lang="en-US" smtClean="0"/>
              <a:t>4</a:t>
            </a:fld>
            <a:endParaRPr lang="en-US"/>
          </a:p>
        </p:txBody>
      </p:sp>
    </p:spTree>
    <p:extLst>
      <p:ext uri="{BB962C8B-B14F-4D97-AF65-F5344CB8AC3E}">
        <p14:creationId xmlns:p14="http://schemas.microsoft.com/office/powerpoint/2010/main" val="1427024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Unstable period</a:t>
            </a:r>
          </a:p>
          <a:p>
            <a:pPr marL="228600" indent="-228600">
              <a:buFont typeface="+mj-lt"/>
              <a:buAutoNum type="arabicPeriod"/>
            </a:pPr>
            <a:r>
              <a:rPr lang="en-US" dirty="0"/>
              <a:t>Antibiotics treatments: -30, treatment, 15 days post treatment</a:t>
            </a:r>
          </a:p>
          <a:p>
            <a:pPr marL="228600" indent="-228600">
              <a:buFont typeface="+mj-lt"/>
              <a:buAutoNum type="arabicPeriod"/>
            </a:pPr>
            <a:r>
              <a:rPr lang="en-US" dirty="0"/>
              <a:t>CFTR modulator therapy: 15 days post </a:t>
            </a:r>
            <a:r>
              <a:rPr lang="en-US" dirty="0" err="1"/>
              <a:t>therepy</a:t>
            </a:r>
            <a:r>
              <a:rPr lang="en-US" dirty="0"/>
              <a:t> start</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43</a:t>
            </a:fld>
            <a:endParaRPr lang="en-US"/>
          </a:p>
        </p:txBody>
      </p:sp>
    </p:spTree>
    <p:extLst>
      <p:ext uri="{BB962C8B-B14F-4D97-AF65-F5344CB8AC3E}">
        <p14:creationId xmlns:p14="http://schemas.microsoft.com/office/powerpoint/2010/main" val="2237368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44</a:t>
            </a:fld>
            <a:endParaRPr lang="en-US"/>
          </a:p>
        </p:txBody>
      </p:sp>
    </p:spTree>
    <p:extLst>
      <p:ext uri="{BB962C8B-B14F-4D97-AF65-F5344CB8AC3E}">
        <p14:creationId xmlns:p14="http://schemas.microsoft.com/office/powerpoint/2010/main" val="1726631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12500 residuals</a:t>
            </a:r>
          </a:p>
        </p:txBody>
      </p:sp>
      <p:sp>
        <p:nvSpPr>
          <p:cNvPr id="4" name="Slide Number Placeholder 3"/>
          <p:cNvSpPr>
            <a:spLocks noGrp="1"/>
          </p:cNvSpPr>
          <p:nvPr>
            <p:ph type="sldNum" sz="quarter" idx="5"/>
          </p:nvPr>
        </p:nvSpPr>
        <p:spPr/>
        <p:txBody>
          <a:bodyPr/>
          <a:lstStyle/>
          <a:p>
            <a:fld id="{387FB12E-FF57-454C-9BF1-ED741B4F5DEE}" type="slidenum">
              <a:rPr lang="en-US" smtClean="0"/>
              <a:t>45</a:t>
            </a:fld>
            <a:endParaRPr lang="en-US"/>
          </a:p>
        </p:txBody>
      </p:sp>
    </p:spTree>
    <p:extLst>
      <p:ext uri="{BB962C8B-B14F-4D97-AF65-F5344CB8AC3E}">
        <p14:creationId xmlns:p14="http://schemas.microsoft.com/office/powerpoint/2010/main" val="1333036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Consequently, any precise study of FEV1 signal should not use a global approximation for the FEV1 variability to distinguish signal from noise, but rather a much more precise patient-specific value, which can be selected as the patient’s standard deviation of the residuals. </a:t>
            </a:r>
            <a:endParaRPr lang="en-GB"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46</a:t>
            </a:fld>
            <a:endParaRPr lang="en-US"/>
          </a:p>
        </p:txBody>
      </p:sp>
    </p:spTree>
    <p:extLst>
      <p:ext uri="{BB962C8B-B14F-4D97-AF65-F5344CB8AC3E}">
        <p14:creationId xmlns:p14="http://schemas.microsoft.com/office/powerpoint/2010/main" val="2531070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Variability is explained by other factors than predicted FEV1%</a:t>
            </a:r>
          </a:p>
          <a:p>
            <a:pPr marL="171450" indent="-171450">
              <a:buFontTx/>
              <a:buChar char="-"/>
            </a:pPr>
            <a:r>
              <a:rPr lang="en-US" dirty="0"/>
              <a:t>Patient is tired or full of energy</a:t>
            </a:r>
          </a:p>
          <a:p>
            <a:pPr marL="171450" indent="-171450">
              <a:buFontTx/>
              <a:buChar char="-"/>
            </a:pPr>
            <a:r>
              <a:rPr lang="en-US" dirty="0"/>
              <a:t>Circadian rhythm</a:t>
            </a:r>
          </a:p>
          <a:p>
            <a:pPr marL="171450" indent="-171450">
              <a:buFontTx/>
              <a:buChar char="-"/>
            </a:pPr>
            <a:r>
              <a:rPr lang="en-US" dirty="0"/>
              <a:t>Random noise</a:t>
            </a:r>
          </a:p>
        </p:txBody>
      </p:sp>
      <p:sp>
        <p:nvSpPr>
          <p:cNvPr id="4" name="Slide Number Placeholder 3"/>
          <p:cNvSpPr>
            <a:spLocks noGrp="1"/>
          </p:cNvSpPr>
          <p:nvPr>
            <p:ph type="sldNum" sz="quarter" idx="5"/>
          </p:nvPr>
        </p:nvSpPr>
        <p:spPr/>
        <p:txBody>
          <a:bodyPr/>
          <a:lstStyle/>
          <a:p>
            <a:fld id="{387FB12E-FF57-454C-9BF1-ED741B4F5DEE}" type="slidenum">
              <a:rPr lang="en-US" smtClean="0"/>
              <a:t>47</a:t>
            </a:fld>
            <a:endParaRPr lang="en-US"/>
          </a:p>
        </p:txBody>
      </p:sp>
    </p:spTree>
    <p:extLst>
      <p:ext uri="{BB962C8B-B14F-4D97-AF65-F5344CB8AC3E}">
        <p14:creationId xmlns:p14="http://schemas.microsoft.com/office/powerpoint/2010/main" val="16678652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50</a:t>
            </a:fld>
            <a:endParaRPr lang="en-US"/>
          </a:p>
        </p:txBody>
      </p:sp>
    </p:spTree>
    <p:extLst>
      <p:ext uri="{BB962C8B-B14F-4D97-AF65-F5344CB8AC3E}">
        <p14:creationId xmlns:p14="http://schemas.microsoft.com/office/powerpoint/2010/main" val="4065498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Handle numerical instability</a:t>
            </a:r>
          </a:p>
          <a:p>
            <a:endParaRPr lang="en-US" dirty="0"/>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52</a:t>
            </a:fld>
            <a:endParaRPr lang="en-US"/>
          </a:p>
        </p:txBody>
      </p:sp>
    </p:spTree>
    <p:extLst>
      <p:ext uri="{BB962C8B-B14F-4D97-AF65-F5344CB8AC3E}">
        <p14:creationId xmlns:p14="http://schemas.microsoft.com/office/powerpoint/2010/main" val="42110591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53</a:t>
            </a:fld>
            <a:endParaRPr lang="en-US"/>
          </a:p>
        </p:txBody>
      </p:sp>
    </p:spTree>
    <p:extLst>
      <p:ext uri="{BB962C8B-B14F-4D97-AF65-F5344CB8AC3E}">
        <p14:creationId xmlns:p14="http://schemas.microsoft.com/office/powerpoint/2010/main" val="2474151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genetic sickness in the world</a:t>
            </a:r>
          </a:p>
        </p:txBody>
      </p:sp>
      <p:sp>
        <p:nvSpPr>
          <p:cNvPr id="4" name="Slide Number Placeholder 3"/>
          <p:cNvSpPr>
            <a:spLocks noGrp="1"/>
          </p:cNvSpPr>
          <p:nvPr>
            <p:ph type="sldNum" sz="quarter" idx="5"/>
          </p:nvPr>
        </p:nvSpPr>
        <p:spPr/>
        <p:txBody>
          <a:bodyPr/>
          <a:lstStyle/>
          <a:p>
            <a:fld id="{387FB12E-FF57-454C-9BF1-ED741B4F5DEE}" type="slidenum">
              <a:rPr lang="en-US" smtClean="0"/>
              <a:t>5</a:t>
            </a:fld>
            <a:endParaRPr lang="en-US"/>
          </a:p>
        </p:txBody>
      </p:sp>
    </p:spTree>
    <p:extLst>
      <p:ext uri="{BB962C8B-B14F-4D97-AF65-F5344CB8AC3E}">
        <p14:creationId xmlns:p14="http://schemas.microsoft.com/office/powerpoint/2010/main" val="16305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Downward spiral – infection leading to APE (with symptoms)  – ineffective response that requires antibiotic treatment followed by unsuccessful recovery or successful recovery but sooner or later a novel infection</a:t>
            </a:r>
          </a:p>
          <a:p>
            <a:endParaRPr lang="en-US" dirty="0"/>
          </a:p>
        </p:txBody>
      </p:sp>
      <p:sp>
        <p:nvSpPr>
          <p:cNvPr id="4" name="Slide Number Placeholder 3"/>
          <p:cNvSpPr>
            <a:spLocks noGrp="1"/>
          </p:cNvSpPr>
          <p:nvPr>
            <p:ph type="sldNum" sz="quarter" idx="5"/>
          </p:nvPr>
        </p:nvSpPr>
        <p:spPr/>
        <p:txBody>
          <a:bodyPr/>
          <a:lstStyle/>
          <a:p>
            <a:fld id="{387FB12E-FF57-454C-9BF1-ED741B4F5DEE}" type="slidenum">
              <a:rPr lang="en-US" smtClean="0"/>
              <a:t>6</a:t>
            </a:fld>
            <a:endParaRPr lang="en-US"/>
          </a:p>
        </p:txBody>
      </p:sp>
    </p:spTree>
    <p:extLst>
      <p:ext uri="{BB962C8B-B14F-4D97-AF65-F5344CB8AC3E}">
        <p14:creationId xmlns:p14="http://schemas.microsoft.com/office/powerpoint/2010/main" val="179659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impact on life expectancy and wellbeing, it is critical understand the underlying processes. </a:t>
            </a:r>
          </a:p>
          <a:p>
            <a:r>
              <a:rPr lang="en-US" dirty="0"/>
              <a:t>In literature APE were studied, but there is a very rare focus on recovery. Hence </a:t>
            </a:r>
            <a:r>
              <a:rPr lang="en-US" dirty="0" err="1"/>
              <a:t>characterise</a:t>
            </a:r>
            <a:r>
              <a:rPr lang="en-US" dirty="0"/>
              <a:t> recovery after an antibiotic treatment</a:t>
            </a:r>
          </a:p>
        </p:txBody>
      </p:sp>
      <p:sp>
        <p:nvSpPr>
          <p:cNvPr id="4" name="Slide Number Placeholder 3"/>
          <p:cNvSpPr>
            <a:spLocks noGrp="1"/>
          </p:cNvSpPr>
          <p:nvPr>
            <p:ph type="sldNum" sz="quarter" idx="5"/>
          </p:nvPr>
        </p:nvSpPr>
        <p:spPr/>
        <p:txBody>
          <a:bodyPr/>
          <a:lstStyle/>
          <a:p>
            <a:fld id="{387FB12E-FF57-454C-9BF1-ED741B4F5DEE}" type="slidenum">
              <a:rPr lang="en-US" smtClean="0"/>
              <a:t>7</a:t>
            </a:fld>
            <a:endParaRPr lang="en-US"/>
          </a:p>
        </p:txBody>
      </p:sp>
    </p:spTree>
    <p:extLst>
      <p:ext uri="{BB962C8B-B14F-4D97-AF65-F5344CB8AC3E}">
        <p14:creationId xmlns:p14="http://schemas.microsoft.com/office/powerpoint/2010/main" val="1606773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Breathe created the biggest data set of CF patients day-to-day physiological measurements in the world.</a:t>
            </a:r>
          </a:p>
          <a:p>
            <a:r>
              <a:rPr lang="en-US" dirty="0"/>
              <a:t>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comparison there two recent papers on recovery in 2017 with 1 feature, monthly measurements – our data set is much more exciting</a:t>
            </a:r>
          </a:p>
        </p:txBody>
      </p:sp>
      <p:sp>
        <p:nvSpPr>
          <p:cNvPr id="4" name="Slide Number Placeholder 3"/>
          <p:cNvSpPr>
            <a:spLocks noGrp="1"/>
          </p:cNvSpPr>
          <p:nvPr>
            <p:ph type="sldNum" sz="quarter" idx="5"/>
          </p:nvPr>
        </p:nvSpPr>
        <p:spPr/>
        <p:txBody>
          <a:bodyPr/>
          <a:lstStyle/>
          <a:p>
            <a:fld id="{387FB12E-FF57-454C-9BF1-ED741B4F5DEE}" type="slidenum">
              <a:rPr lang="en-US" smtClean="0"/>
              <a:t>8</a:t>
            </a:fld>
            <a:endParaRPr lang="en-US"/>
          </a:p>
        </p:txBody>
      </p:sp>
    </p:spTree>
    <p:extLst>
      <p:ext uri="{BB962C8B-B14F-4D97-AF65-F5344CB8AC3E}">
        <p14:creationId xmlns:p14="http://schemas.microsoft.com/office/powerpoint/2010/main" val="3913489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Antibiotic treatment: drug that acts the symptoms by killing </a:t>
            </a:r>
            <a:r>
              <a:rPr lang="en-US" dirty="0" err="1"/>
              <a:t>bacterias</a:t>
            </a:r>
            <a:r>
              <a:rPr lang="en-US" dirty="0"/>
              <a:t> in the lung</a:t>
            </a:r>
          </a:p>
          <a:p>
            <a:r>
              <a:rPr lang="en-US" dirty="0"/>
              <a:t>CFTR modulator therapies: drug that acts at the root by restoring the CFTR protein at the disease’s origin</a:t>
            </a:r>
          </a:p>
        </p:txBody>
      </p:sp>
      <p:sp>
        <p:nvSpPr>
          <p:cNvPr id="4" name="Slide Number Placeholder 3"/>
          <p:cNvSpPr>
            <a:spLocks noGrp="1"/>
          </p:cNvSpPr>
          <p:nvPr>
            <p:ph type="sldNum" sz="quarter" idx="5"/>
          </p:nvPr>
        </p:nvSpPr>
        <p:spPr/>
        <p:txBody>
          <a:bodyPr/>
          <a:lstStyle/>
          <a:p>
            <a:fld id="{387FB12E-FF57-454C-9BF1-ED741B4F5DEE}" type="slidenum">
              <a:rPr lang="en-US" smtClean="0"/>
              <a:t>9</a:t>
            </a:fld>
            <a:endParaRPr lang="en-US"/>
          </a:p>
        </p:txBody>
      </p:sp>
    </p:spTree>
    <p:extLst>
      <p:ext uri="{BB962C8B-B14F-4D97-AF65-F5344CB8AC3E}">
        <p14:creationId xmlns:p14="http://schemas.microsoft.com/office/powerpoint/2010/main" val="2261068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3CC5-8F4F-2E46-83EF-E97B95DA5FE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4D2BC01-4657-314F-A599-370FA652384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F538858-013F-4E4D-B902-4AC6E66E10FD}"/>
              </a:ext>
            </a:extLst>
          </p:cNvPr>
          <p:cNvSpPr>
            <a:spLocks noGrp="1"/>
          </p:cNvSpPr>
          <p:nvPr>
            <p:ph type="dt" sz="half" idx="10"/>
          </p:nvPr>
        </p:nvSpPr>
        <p:spPr/>
        <p:txBody>
          <a:bodyPr/>
          <a:lstStyle/>
          <a:p>
            <a:fld id="{BFD4573C-F5F6-6644-AF71-C1F687AEBD19}" type="datetimeFigureOut">
              <a:rPr lang="en-US" smtClean="0"/>
              <a:t>8/26/21</a:t>
            </a:fld>
            <a:endParaRPr lang="en-US"/>
          </a:p>
        </p:txBody>
      </p:sp>
      <p:sp>
        <p:nvSpPr>
          <p:cNvPr id="5" name="Footer Placeholder 4">
            <a:extLst>
              <a:ext uri="{FF2B5EF4-FFF2-40B4-BE49-F238E27FC236}">
                <a16:creationId xmlns:a16="http://schemas.microsoft.com/office/drawing/2014/main" id="{CF616B3D-03BA-9647-8EA5-7A83DDD20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C37ED-F537-2349-A960-EED24CB08EA4}"/>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982363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6DBC-F4BE-5B49-8728-4CC2E882F7F6}"/>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C703A94-69D8-8746-B3DD-33F467962737}"/>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650EAD-280B-7D4C-8260-5841C7BF3A45}"/>
              </a:ext>
            </a:extLst>
          </p:cNvPr>
          <p:cNvSpPr>
            <a:spLocks noGrp="1"/>
          </p:cNvSpPr>
          <p:nvPr>
            <p:ph type="dt" sz="half" idx="10"/>
          </p:nvPr>
        </p:nvSpPr>
        <p:spPr/>
        <p:txBody>
          <a:bodyPr/>
          <a:lstStyle/>
          <a:p>
            <a:fld id="{BFD4573C-F5F6-6644-AF71-C1F687AEBD19}" type="datetimeFigureOut">
              <a:rPr lang="en-US" smtClean="0"/>
              <a:t>8/26/21</a:t>
            </a:fld>
            <a:endParaRPr lang="en-US"/>
          </a:p>
        </p:txBody>
      </p:sp>
      <p:sp>
        <p:nvSpPr>
          <p:cNvPr id="5" name="Footer Placeholder 4">
            <a:extLst>
              <a:ext uri="{FF2B5EF4-FFF2-40B4-BE49-F238E27FC236}">
                <a16:creationId xmlns:a16="http://schemas.microsoft.com/office/drawing/2014/main" id="{2702D5B9-930D-6440-86F3-D33C1BEF0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988A3-326F-8E43-97FF-87DBCE95613A}"/>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1007811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4458D5-29C1-FD44-A2BF-C4A98A32CEDB}"/>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BF5CC8-AC2E-E747-884F-3B5436A28A7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DFFB46-B234-A245-90EF-EB99C157A2B0}"/>
              </a:ext>
            </a:extLst>
          </p:cNvPr>
          <p:cNvSpPr>
            <a:spLocks noGrp="1"/>
          </p:cNvSpPr>
          <p:nvPr>
            <p:ph type="dt" sz="half" idx="10"/>
          </p:nvPr>
        </p:nvSpPr>
        <p:spPr/>
        <p:txBody>
          <a:bodyPr/>
          <a:lstStyle/>
          <a:p>
            <a:fld id="{BFD4573C-F5F6-6644-AF71-C1F687AEBD19}" type="datetimeFigureOut">
              <a:rPr lang="en-US" smtClean="0"/>
              <a:t>8/26/21</a:t>
            </a:fld>
            <a:endParaRPr lang="en-US"/>
          </a:p>
        </p:txBody>
      </p:sp>
      <p:sp>
        <p:nvSpPr>
          <p:cNvPr id="5" name="Footer Placeholder 4">
            <a:extLst>
              <a:ext uri="{FF2B5EF4-FFF2-40B4-BE49-F238E27FC236}">
                <a16:creationId xmlns:a16="http://schemas.microsoft.com/office/drawing/2014/main" id="{2E20CDCF-E561-7548-A91E-99962B527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6EA0C-E0DF-D046-AE74-84FA28CE7F72}"/>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2239037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C09E-8C26-ED45-8399-C295E1C42CFD}"/>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27C449-DFCD-E341-97E2-6C3B624D1F1E}"/>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A2948B-2109-F24D-B223-10F1DC0D6452}"/>
              </a:ext>
            </a:extLst>
          </p:cNvPr>
          <p:cNvSpPr>
            <a:spLocks noGrp="1"/>
          </p:cNvSpPr>
          <p:nvPr>
            <p:ph type="dt" sz="half" idx="10"/>
          </p:nvPr>
        </p:nvSpPr>
        <p:spPr/>
        <p:txBody>
          <a:bodyPr/>
          <a:lstStyle/>
          <a:p>
            <a:fld id="{BFD4573C-F5F6-6644-AF71-C1F687AEBD19}" type="datetimeFigureOut">
              <a:rPr lang="en-US" smtClean="0"/>
              <a:t>8/26/21</a:t>
            </a:fld>
            <a:endParaRPr lang="en-US"/>
          </a:p>
        </p:txBody>
      </p:sp>
      <p:sp>
        <p:nvSpPr>
          <p:cNvPr id="5" name="Footer Placeholder 4">
            <a:extLst>
              <a:ext uri="{FF2B5EF4-FFF2-40B4-BE49-F238E27FC236}">
                <a16:creationId xmlns:a16="http://schemas.microsoft.com/office/drawing/2014/main" id="{4C9FE223-65FE-A34A-BE67-70B5754614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03EF0-E9DA-B14F-83C3-8D825E377295}"/>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2214745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CDCC-9731-574A-A254-746DFA25421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08FF18-4254-5742-AF51-A68FC1D7F6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05EC32-FD40-0F4F-965A-BCD72EE89778}"/>
              </a:ext>
            </a:extLst>
          </p:cNvPr>
          <p:cNvSpPr>
            <a:spLocks noGrp="1"/>
          </p:cNvSpPr>
          <p:nvPr>
            <p:ph type="dt" sz="half" idx="10"/>
          </p:nvPr>
        </p:nvSpPr>
        <p:spPr/>
        <p:txBody>
          <a:bodyPr/>
          <a:lstStyle/>
          <a:p>
            <a:fld id="{BFD4573C-F5F6-6644-AF71-C1F687AEBD19}" type="datetimeFigureOut">
              <a:rPr lang="en-US" smtClean="0"/>
              <a:t>8/26/21</a:t>
            </a:fld>
            <a:endParaRPr lang="en-US"/>
          </a:p>
        </p:txBody>
      </p:sp>
      <p:sp>
        <p:nvSpPr>
          <p:cNvPr id="5" name="Footer Placeholder 4">
            <a:extLst>
              <a:ext uri="{FF2B5EF4-FFF2-40B4-BE49-F238E27FC236}">
                <a16:creationId xmlns:a16="http://schemas.microsoft.com/office/drawing/2014/main" id="{759BE55A-BF8B-5A4A-9FC7-87975DCB4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07018F-8EFC-1E47-8A0E-F0E8202FAE44}"/>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1734785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A5D1F-833E-E749-913B-2EFF440E132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0E5D43-D78C-AF46-9986-42D5F2622CB2}"/>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AFAB034-E5EC-8F4F-9C22-686BE3B62A65}"/>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B9A1FB-3176-1743-BEE1-362A92258484}"/>
              </a:ext>
            </a:extLst>
          </p:cNvPr>
          <p:cNvSpPr>
            <a:spLocks noGrp="1"/>
          </p:cNvSpPr>
          <p:nvPr>
            <p:ph type="dt" sz="half" idx="10"/>
          </p:nvPr>
        </p:nvSpPr>
        <p:spPr/>
        <p:txBody>
          <a:bodyPr/>
          <a:lstStyle/>
          <a:p>
            <a:fld id="{BFD4573C-F5F6-6644-AF71-C1F687AEBD19}" type="datetimeFigureOut">
              <a:rPr lang="en-US" smtClean="0"/>
              <a:t>8/26/21</a:t>
            </a:fld>
            <a:endParaRPr lang="en-US"/>
          </a:p>
        </p:txBody>
      </p:sp>
      <p:sp>
        <p:nvSpPr>
          <p:cNvPr id="6" name="Footer Placeholder 5">
            <a:extLst>
              <a:ext uri="{FF2B5EF4-FFF2-40B4-BE49-F238E27FC236}">
                <a16:creationId xmlns:a16="http://schemas.microsoft.com/office/drawing/2014/main" id="{613C9AD1-FF23-E949-91DC-652777A04A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820B8-D4D9-3F44-A31B-1DBA808AC7E2}"/>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204083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B9B2-0C6E-6D40-ABD9-A324D85DD1D6}"/>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89A12C-5481-864B-AA1B-8378DA2ECCE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5116E740-F4EC-2D48-9A9D-AF0B06F92868}"/>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0266B08-80BF-864A-A4F4-31415A94774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3EA758-784A-D443-8E17-C3F9487DB5DD}"/>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8117D58-6EB8-D74D-A616-99611F6CE69E}"/>
              </a:ext>
            </a:extLst>
          </p:cNvPr>
          <p:cNvSpPr>
            <a:spLocks noGrp="1"/>
          </p:cNvSpPr>
          <p:nvPr>
            <p:ph type="dt" sz="half" idx="10"/>
          </p:nvPr>
        </p:nvSpPr>
        <p:spPr/>
        <p:txBody>
          <a:bodyPr/>
          <a:lstStyle/>
          <a:p>
            <a:fld id="{BFD4573C-F5F6-6644-AF71-C1F687AEBD19}" type="datetimeFigureOut">
              <a:rPr lang="en-US" smtClean="0"/>
              <a:t>8/26/21</a:t>
            </a:fld>
            <a:endParaRPr lang="en-US"/>
          </a:p>
        </p:txBody>
      </p:sp>
      <p:sp>
        <p:nvSpPr>
          <p:cNvPr id="8" name="Footer Placeholder 7">
            <a:extLst>
              <a:ext uri="{FF2B5EF4-FFF2-40B4-BE49-F238E27FC236}">
                <a16:creationId xmlns:a16="http://schemas.microsoft.com/office/drawing/2014/main" id="{99C45893-3C83-1E46-8898-9330A225C3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740317-2590-6643-9890-EA95B0394B18}"/>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128895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FCFF8-192C-0548-AAE1-1F6048E4805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6DB7BAB-4EB9-074A-A2E9-6C96735ED723}"/>
              </a:ext>
            </a:extLst>
          </p:cNvPr>
          <p:cNvSpPr>
            <a:spLocks noGrp="1"/>
          </p:cNvSpPr>
          <p:nvPr>
            <p:ph type="dt" sz="half" idx="10"/>
          </p:nvPr>
        </p:nvSpPr>
        <p:spPr/>
        <p:txBody>
          <a:bodyPr/>
          <a:lstStyle/>
          <a:p>
            <a:fld id="{BFD4573C-F5F6-6644-AF71-C1F687AEBD19}" type="datetimeFigureOut">
              <a:rPr lang="en-US" smtClean="0"/>
              <a:t>8/26/21</a:t>
            </a:fld>
            <a:endParaRPr lang="en-US"/>
          </a:p>
        </p:txBody>
      </p:sp>
      <p:sp>
        <p:nvSpPr>
          <p:cNvPr id="4" name="Footer Placeholder 3">
            <a:extLst>
              <a:ext uri="{FF2B5EF4-FFF2-40B4-BE49-F238E27FC236}">
                <a16:creationId xmlns:a16="http://schemas.microsoft.com/office/drawing/2014/main" id="{B89B5139-20E5-3344-903A-FBBAAB1D2A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7BF83A-9311-A940-8100-8C2D4B9C1B9C}"/>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376266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542348-8B9A-9346-B887-0867020CFF97}"/>
              </a:ext>
            </a:extLst>
          </p:cNvPr>
          <p:cNvSpPr>
            <a:spLocks noGrp="1"/>
          </p:cNvSpPr>
          <p:nvPr>
            <p:ph type="dt" sz="half" idx="10"/>
          </p:nvPr>
        </p:nvSpPr>
        <p:spPr/>
        <p:txBody>
          <a:bodyPr/>
          <a:lstStyle/>
          <a:p>
            <a:fld id="{BFD4573C-F5F6-6644-AF71-C1F687AEBD19}" type="datetimeFigureOut">
              <a:rPr lang="en-US" smtClean="0"/>
              <a:t>8/26/21</a:t>
            </a:fld>
            <a:endParaRPr lang="en-US"/>
          </a:p>
        </p:txBody>
      </p:sp>
      <p:sp>
        <p:nvSpPr>
          <p:cNvPr id="3" name="Footer Placeholder 2">
            <a:extLst>
              <a:ext uri="{FF2B5EF4-FFF2-40B4-BE49-F238E27FC236}">
                <a16:creationId xmlns:a16="http://schemas.microsoft.com/office/drawing/2014/main" id="{C387BAC0-D7A0-6D49-B3D7-75338D9BD5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61BD85-F19D-4B41-8791-ADFB7686B52A}"/>
              </a:ext>
            </a:extLst>
          </p:cNvPr>
          <p:cNvSpPr>
            <a:spLocks noGrp="1"/>
          </p:cNvSpPr>
          <p:nvPr>
            <p:ph type="sldNum" sz="quarter" idx="12"/>
          </p:nvPr>
        </p:nvSpPr>
        <p:spPr/>
        <p:txBody>
          <a:bodyPr/>
          <a:lstStyle/>
          <a:p>
            <a:fld id="{20E3CDA4-A97E-A447-9118-27EC2233FDD8}" type="slidenum">
              <a:rPr lang="en-US" smtClean="0"/>
              <a:t>‹#›</a:t>
            </a:fld>
            <a:endParaRPr lang="en-US"/>
          </a:p>
        </p:txBody>
      </p:sp>
      <p:sp>
        <p:nvSpPr>
          <p:cNvPr id="5" name="Rectangle 4">
            <a:extLst>
              <a:ext uri="{FF2B5EF4-FFF2-40B4-BE49-F238E27FC236}">
                <a16:creationId xmlns:a16="http://schemas.microsoft.com/office/drawing/2014/main" id="{15344E70-8189-C745-A623-16CD12C249D1}"/>
              </a:ext>
            </a:extLst>
          </p:cNvPr>
          <p:cNvSpPr/>
          <p:nvPr userDrawn="1"/>
        </p:nvSpPr>
        <p:spPr>
          <a:xfrm>
            <a:off x="0" y="-7143"/>
            <a:ext cx="12192000" cy="3406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F97B24C1-6E50-4940-AD6E-A8CEF2CEB585}"/>
              </a:ext>
            </a:extLst>
          </p:cNvPr>
          <p:cNvSpPr>
            <a:spLocks noGrp="1"/>
          </p:cNvSpPr>
          <p:nvPr>
            <p:ph type="body" idx="1"/>
          </p:nvPr>
        </p:nvSpPr>
        <p:spPr>
          <a:xfrm>
            <a:off x="0" y="-33873"/>
            <a:ext cx="5157787" cy="367340"/>
          </a:xfrm>
          <a:prstGeom prst="rect">
            <a:avLst/>
          </a:prstGeom>
        </p:spPr>
        <p:txBody>
          <a:bodyPr anchor="b"/>
          <a:lstStyle>
            <a:lvl1pPr marL="0" indent="0">
              <a:buNone/>
              <a:defRPr sz="18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9" name="Text Placeholder 2">
            <a:extLst>
              <a:ext uri="{FF2B5EF4-FFF2-40B4-BE49-F238E27FC236}">
                <a16:creationId xmlns:a16="http://schemas.microsoft.com/office/drawing/2014/main" id="{83C83E19-1614-494B-AEC1-B4F2180AFF34}"/>
              </a:ext>
            </a:extLst>
          </p:cNvPr>
          <p:cNvSpPr>
            <a:spLocks noGrp="1"/>
          </p:cNvSpPr>
          <p:nvPr>
            <p:ph type="body" idx="13"/>
          </p:nvPr>
        </p:nvSpPr>
        <p:spPr>
          <a:xfrm>
            <a:off x="7034213" y="-45024"/>
            <a:ext cx="5157787" cy="367340"/>
          </a:xfrm>
          <a:prstGeom prst="rect">
            <a:avLst/>
          </a:prstGeom>
        </p:spPr>
        <p:txBody>
          <a:bodyPr anchor="b"/>
          <a:lstStyle>
            <a:lvl1pPr marL="0" indent="0" algn="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2013639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5B68-2EAD-4847-9612-F08D365EC46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5F7E793-7212-0F44-9588-03DE45B3148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1D0F48F-399C-E349-A793-1ED23FD1834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27DBBA6-1A8D-D94F-A66B-225320734F42}"/>
              </a:ext>
            </a:extLst>
          </p:cNvPr>
          <p:cNvSpPr>
            <a:spLocks noGrp="1"/>
          </p:cNvSpPr>
          <p:nvPr>
            <p:ph type="dt" sz="half" idx="10"/>
          </p:nvPr>
        </p:nvSpPr>
        <p:spPr/>
        <p:txBody>
          <a:bodyPr/>
          <a:lstStyle/>
          <a:p>
            <a:fld id="{BFD4573C-F5F6-6644-AF71-C1F687AEBD19}" type="datetimeFigureOut">
              <a:rPr lang="en-US" smtClean="0"/>
              <a:t>8/26/21</a:t>
            </a:fld>
            <a:endParaRPr lang="en-US"/>
          </a:p>
        </p:txBody>
      </p:sp>
      <p:sp>
        <p:nvSpPr>
          <p:cNvPr id="6" name="Footer Placeholder 5">
            <a:extLst>
              <a:ext uri="{FF2B5EF4-FFF2-40B4-BE49-F238E27FC236}">
                <a16:creationId xmlns:a16="http://schemas.microsoft.com/office/drawing/2014/main" id="{9EFFF9B5-51E1-5041-A62C-B1AC7F2AA7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3649D-CDA3-F14A-888D-B02CA0E6258A}"/>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1500729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A249-ED2B-E044-8A78-663235C1655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F1034B3-49EA-2B43-BE64-1638D899359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4BF8A9-5935-8043-9132-B443BA606E5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10F525-2DCD-D04C-BEE0-0993A5DA1080}"/>
              </a:ext>
            </a:extLst>
          </p:cNvPr>
          <p:cNvSpPr>
            <a:spLocks noGrp="1"/>
          </p:cNvSpPr>
          <p:nvPr>
            <p:ph type="dt" sz="half" idx="10"/>
          </p:nvPr>
        </p:nvSpPr>
        <p:spPr/>
        <p:txBody>
          <a:bodyPr/>
          <a:lstStyle/>
          <a:p>
            <a:fld id="{BFD4573C-F5F6-6644-AF71-C1F687AEBD19}" type="datetimeFigureOut">
              <a:rPr lang="en-US" smtClean="0"/>
              <a:t>8/26/21</a:t>
            </a:fld>
            <a:endParaRPr lang="en-US"/>
          </a:p>
        </p:txBody>
      </p:sp>
      <p:sp>
        <p:nvSpPr>
          <p:cNvPr id="6" name="Footer Placeholder 5">
            <a:extLst>
              <a:ext uri="{FF2B5EF4-FFF2-40B4-BE49-F238E27FC236}">
                <a16:creationId xmlns:a16="http://schemas.microsoft.com/office/drawing/2014/main" id="{66ABDA1C-021A-894F-80E7-B1D6A6680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4977C9-7370-6543-AD70-5CE2B2335867}"/>
              </a:ext>
            </a:extLst>
          </p:cNvPr>
          <p:cNvSpPr>
            <a:spLocks noGrp="1"/>
          </p:cNvSpPr>
          <p:nvPr>
            <p:ph type="sldNum" sz="quarter" idx="12"/>
          </p:nvPr>
        </p:nvSpPr>
        <p:spPr/>
        <p:txBody>
          <a:bodyPr/>
          <a:lstStyle/>
          <a:p>
            <a:fld id="{20E3CDA4-A97E-A447-9118-27EC2233FDD8}" type="slidenum">
              <a:rPr lang="en-US" smtClean="0"/>
              <a:t>‹#›</a:t>
            </a:fld>
            <a:endParaRPr lang="en-US"/>
          </a:p>
        </p:txBody>
      </p:sp>
    </p:spTree>
    <p:extLst>
      <p:ext uri="{BB962C8B-B14F-4D97-AF65-F5344CB8AC3E}">
        <p14:creationId xmlns:p14="http://schemas.microsoft.com/office/powerpoint/2010/main" val="2579037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8CFD36-BAE2-B84A-A48F-7E7491DA8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4573C-F5F6-6644-AF71-C1F687AEBD19}" type="datetimeFigureOut">
              <a:rPr lang="en-US" smtClean="0"/>
              <a:t>8/26/21</a:t>
            </a:fld>
            <a:endParaRPr lang="en-US"/>
          </a:p>
        </p:txBody>
      </p:sp>
      <p:sp>
        <p:nvSpPr>
          <p:cNvPr id="5" name="Footer Placeholder 4">
            <a:extLst>
              <a:ext uri="{FF2B5EF4-FFF2-40B4-BE49-F238E27FC236}">
                <a16:creationId xmlns:a16="http://schemas.microsoft.com/office/drawing/2014/main" id="{C41C69C0-01F3-8847-9B4F-C6D4024ECA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3963C8-120B-D04A-BDEC-43754BFEF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3CDA4-A97E-A447-9118-27EC2233FDD8}" type="slidenum">
              <a:rPr lang="en-US" smtClean="0"/>
              <a:t>‹#›</a:t>
            </a:fld>
            <a:endParaRPr lang="en-US"/>
          </a:p>
        </p:txBody>
      </p:sp>
    </p:spTree>
    <p:extLst>
      <p:ext uri="{BB962C8B-B14F-4D97-AF65-F5344CB8AC3E}">
        <p14:creationId xmlns:p14="http://schemas.microsoft.com/office/powerpoint/2010/main" val="45697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CED561-1E7F-E245-9C49-D21C629A971A}"/>
              </a:ext>
            </a:extLst>
          </p:cNvPr>
          <p:cNvSpPr/>
          <p:nvPr/>
        </p:nvSpPr>
        <p:spPr>
          <a:xfrm>
            <a:off x="705395" y="306402"/>
            <a:ext cx="10363200" cy="954107"/>
          </a:xfrm>
          <a:prstGeom prst="rect">
            <a:avLst/>
          </a:prstGeom>
        </p:spPr>
        <p:txBody>
          <a:bodyPr wrap="square">
            <a:spAutoFit/>
          </a:bodyPr>
          <a:lstStyle/>
          <a:p>
            <a:pPr algn="ctr"/>
            <a:r>
              <a:rPr lang="en-GB" sz="2800" dirty="0">
                <a:latin typeface="SFSS2488"/>
              </a:rPr>
              <a:t>Main project: Bayesian inference with Expectation Maximisation for the characterisation of antibiotic treatment recovery in Cystic Fibrosis </a:t>
            </a:r>
            <a:endParaRPr lang="en-GB" sz="2800" dirty="0"/>
          </a:p>
        </p:txBody>
      </p:sp>
      <p:sp>
        <p:nvSpPr>
          <p:cNvPr id="3" name="Rectangle 2">
            <a:extLst>
              <a:ext uri="{FF2B5EF4-FFF2-40B4-BE49-F238E27FC236}">
                <a16:creationId xmlns:a16="http://schemas.microsoft.com/office/drawing/2014/main" id="{CBC5C6F4-2182-D940-B79A-DA22E2057F51}"/>
              </a:ext>
            </a:extLst>
          </p:cNvPr>
          <p:cNvSpPr/>
          <p:nvPr/>
        </p:nvSpPr>
        <p:spPr>
          <a:xfrm>
            <a:off x="2336853" y="1476848"/>
            <a:ext cx="7518291" cy="830997"/>
          </a:xfrm>
          <a:prstGeom prst="rect">
            <a:avLst/>
          </a:prstGeom>
        </p:spPr>
        <p:txBody>
          <a:bodyPr wrap="square">
            <a:spAutoFit/>
          </a:bodyPr>
          <a:lstStyle/>
          <a:p>
            <a:pPr algn="ctr"/>
            <a:r>
              <a:rPr lang="en-GB" sz="2400" dirty="0">
                <a:latin typeface="SFSS2074"/>
              </a:rPr>
              <a:t>Side project: Estimation of the variability in Cystic </a:t>
            </a:r>
            <a:endParaRPr lang="en-GB" sz="2400" dirty="0"/>
          </a:p>
          <a:p>
            <a:pPr algn="ctr"/>
            <a:r>
              <a:rPr lang="en-GB" sz="2400" dirty="0">
                <a:latin typeface="SFSS2074"/>
              </a:rPr>
              <a:t>Fibrosis patient’s FEV1 lung function measurements </a:t>
            </a:r>
            <a:endParaRPr lang="en-GB" sz="2400" dirty="0"/>
          </a:p>
        </p:txBody>
      </p:sp>
      <p:pic>
        <p:nvPicPr>
          <p:cNvPr id="4" name="Picture 3">
            <a:extLst>
              <a:ext uri="{FF2B5EF4-FFF2-40B4-BE49-F238E27FC236}">
                <a16:creationId xmlns:a16="http://schemas.microsoft.com/office/drawing/2014/main" id="{EBC88395-EEBC-7048-84CA-1E1E7B3CE4D9}"/>
              </a:ext>
            </a:extLst>
          </p:cNvPr>
          <p:cNvPicPr>
            <a:picLocks noChangeAspect="1"/>
          </p:cNvPicPr>
          <p:nvPr/>
        </p:nvPicPr>
        <p:blipFill>
          <a:blip r:embed="rId3"/>
          <a:stretch>
            <a:fillRect/>
          </a:stretch>
        </p:blipFill>
        <p:spPr>
          <a:xfrm>
            <a:off x="1895746" y="2524184"/>
            <a:ext cx="1527266" cy="1587159"/>
          </a:xfrm>
          <a:prstGeom prst="rect">
            <a:avLst/>
          </a:prstGeom>
        </p:spPr>
      </p:pic>
      <p:sp>
        <p:nvSpPr>
          <p:cNvPr id="6" name="Rectangle 5">
            <a:extLst>
              <a:ext uri="{FF2B5EF4-FFF2-40B4-BE49-F238E27FC236}">
                <a16:creationId xmlns:a16="http://schemas.microsoft.com/office/drawing/2014/main" id="{591DA99E-B808-2646-B204-983462B0ABE1}"/>
              </a:ext>
            </a:extLst>
          </p:cNvPr>
          <p:cNvSpPr/>
          <p:nvPr/>
        </p:nvSpPr>
        <p:spPr>
          <a:xfrm>
            <a:off x="302622" y="4111343"/>
            <a:ext cx="4713515" cy="2554545"/>
          </a:xfrm>
          <a:prstGeom prst="rect">
            <a:avLst/>
          </a:prstGeom>
        </p:spPr>
        <p:txBody>
          <a:bodyPr wrap="square">
            <a:spAutoFit/>
          </a:bodyPr>
          <a:lstStyle/>
          <a:p>
            <a:r>
              <a:rPr lang="en-GB" sz="1600" dirty="0">
                <a:latin typeface="SFSS1000"/>
              </a:rPr>
              <a:t>University of Cambridge</a:t>
            </a:r>
          </a:p>
          <a:p>
            <a:r>
              <a:rPr lang="en-GB" sz="1600" dirty="0">
                <a:latin typeface="SFSS1000"/>
              </a:rPr>
              <a:t>Department of Medicine</a:t>
            </a:r>
            <a:endParaRPr lang="en-GB" sz="1600" dirty="0"/>
          </a:p>
          <a:p>
            <a:endParaRPr lang="en-GB" sz="1600" dirty="0"/>
          </a:p>
          <a:p>
            <a:r>
              <a:rPr lang="en-GB" sz="1600" dirty="0">
                <a:latin typeface="SFSS1000"/>
              </a:rPr>
              <a:t>Academic hosts</a:t>
            </a:r>
            <a:endParaRPr lang="en-GB" sz="1600" dirty="0"/>
          </a:p>
          <a:p>
            <a:pPr marL="285750" indent="-285750">
              <a:buFontTx/>
              <a:buChar char="-"/>
            </a:pPr>
            <a:r>
              <a:rPr lang="en-GB" sz="1600" dirty="0">
                <a:latin typeface="SFSS1000"/>
              </a:rPr>
              <a:t>Prof. Andres </a:t>
            </a:r>
            <a:r>
              <a:rPr lang="en-GB" sz="1600" dirty="0" err="1">
                <a:latin typeface="SFSS1000"/>
              </a:rPr>
              <a:t>Floto</a:t>
            </a:r>
            <a:endParaRPr lang="en-GB" sz="1600" dirty="0">
              <a:latin typeface="SFSS1000"/>
            </a:endParaRPr>
          </a:p>
          <a:p>
            <a:pPr marL="285750" indent="-285750">
              <a:buFontTx/>
              <a:buChar char="-"/>
            </a:pPr>
            <a:r>
              <a:rPr lang="en-GB" sz="1600" dirty="0">
                <a:latin typeface="SFSS1000"/>
              </a:rPr>
              <a:t>Ph.D. Damian Sutcliffe</a:t>
            </a:r>
          </a:p>
          <a:p>
            <a:endParaRPr lang="en-GB" sz="1600" dirty="0"/>
          </a:p>
          <a:p>
            <a:r>
              <a:rPr lang="en-GB" sz="1600" dirty="0">
                <a:latin typeface="SFSS1000"/>
              </a:rPr>
              <a:t>External Expert</a:t>
            </a:r>
          </a:p>
          <a:p>
            <a:pPr marL="285750" indent="-285750">
              <a:buFontTx/>
              <a:buChar char="-"/>
            </a:pPr>
            <a:r>
              <a:rPr lang="en-GB" sz="1600" dirty="0">
                <a:latin typeface="SFSS1000"/>
              </a:rPr>
              <a:t>John Winn, Machine Intelligence Group, Microsoft Research </a:t>
            </a:r>
            <a:endParaRPr lang="en-GB" sz="1600" dirty="0"/>
          </a:p>
        </p:txBody>
      </p:sp>
      <p:sp>
        <p:nvSpPr>
          <p:cNvPr id="7" name="Rectangle 6">
            <a:extLst>
              <a:ext uri="{FF2B5EF4-FFF2-40B4-BE49-F238E27FC236}">
                <a16:creationId xmlns:a16="http://schemas.microsoft.com/office/drawing/2014/main" id="{0D89C1EE-2875-2A47-9687-F8FA60AB16E4}"/>
              </a:ext>
            </a:extLst>
          </p:cNvPr>
          <p:cNvSpPr/>
          <p:nvPr/>
        </p:nvSpPr>
        <p:spPr>
          <a:xfrm>
            <a:off x="6095999" y="4092144"/>
            <a:ext cx="5886995" cy="2308324"/>
          </a:xfrm>
          <a:prstGeom prst="rect">
            <a:avLst/>
          </a:prstGeom>
        </p:spPr>
        <p:txBody>
          <a:bodyPr wrap="square">
            <a:spAutoFit/>
          </a:bodyPr>
          <a:lstStyle/>
          <a:p>
            <a:r>
              <a:rPr lang="en-GB" sz="1600" dirty="0" err="1">
                <a:latin typeface="SFSS1000"/>
              </a:rPr>
              <a:t>École</a:t>
            </a:r>
            <a:r>
              <a:rPr lang="en-GB" sz="1600" dirty="0">
                <a:latin typeface="SFSS1000"/>
              </a:rPr>
              <a:t> Polytechnique </a:t>
            </a:r>
            <a:r>
              <a:rPr lang="en-GB" sz="1600" dirty="0" err="1">
                <a:latin typeface="SFSS1000"/>
              </a:rPr>
              <a:t>Fédérale</a:t>
            </a:r>
            <a:r>
              <a:rPr lang="en-GB" sz="1600" dirty="0">
                <a:latin typeface="SFSS1000"/>
              </a:rPr>
              <a:t> de Lausanne</a:t>
            </a:r>
          </a:p>
          <a:p>
            <a:r>
              <a:rPr lang="en-GB" sz="1600" dirty="0">
                <a:latin typeface="SFSS1000"/>
              </a:rPr>
              <a:t>School of Engineering, School of Computer and Communication Sciences</a:t>
            </a:r>
          </a:p>
          <a:p>
            <a:endParaRPr lang="en-GB" sz="1600" dirty="0"/>
          </a:p>
          <a:p>
            <a:r>
              <a:rPr lang="en-GB" sz="1600" dirty="0">
                <a:latin typeface="SFSS1000"/>
              </a:rPr>
              <a:t>Supervised by </a:t>
            </a:r>
            <a:endParaRPr lang="en-GB" sz="1600" dirty="0"/>
          </a:p>
          <a:p>
            <a:pPr marL="285750" indent="-285750">
              <a:buFontTx/>
              <a:buChar char="-"/>
            </a:pPr>
            <a:r>
              <a:rPr lang="en-GB" sz="1600" dirty="0">
                <a:latin typeface="SFSS1000"/>
              </a:rPr>
              <a:t>Prof. Philippe </a:t>
            </a:r>
            <a:r>
              <a:rPr lang="en-GB" sz="1600" dirty="0" err="1">
                <a:latin typeface="SFSS1000"/>
              </a:rPr>
              <a:t>Müllhaupt</a:t>
            </a:r>
            <a:r>
              <a:rPr lang="en-GB" sz="1600" dirty="0">
                <a:latin typeface="SFSS1000"/>
              </a:rPr>
              <a:t>, School of Engineering</a:t>
            </a:r>
          </a:p>
          <a:p>
            <a:pPr marL="285750" indent="-285750">
              <a:buFontTx/>
              <a:buChar char="-"/>
            </a:pPr>
            <a:r>
              <a:rPr lang="en-GB" sz="1600" dirty="0">
                <a:latin typeface="SFSS1000"/>
              </a:rPr>
              <a:t>Prof. Martin </a:t>
            </a:r>
            <a:r>
              <a:rPr lang="en-GB" sz="1600" dirty="0" err="1">
                <a:latin typeface="SFSS1000"/>
              </a:rPr>
              <a:t>Jaggi</a:t>
            </a:r>
            <a:r>
              <a:rPr lang="en-GB" sz="1600" dirty="0">
                <a:latin typeface="SFSS1000"/>
              </a:rPr>
              <a:t>, Machine Learning and Optimization Laboratory</a:t>
            </a:r>
          </a:p>
          <a:p>
            <a:pPr marL="285750" indent="-285750">
              <a:buFontTx/>
              <a:buChar char="-"/>
            </a:pPr>
            <a:r>
              <a:rPr lang="en-GB" sz="1600" dirty="0" err="1">
                <a:latin typeface="SFSS1000"/>
              </a:rPr>
              <a:t>Dr.</a:t>
            </a:r>
            <a:r>
              <a:rPr lang="en-GB" sz="1600" dirty="0">
                <a:latin typeface="SFSS1000"/>
              </a:rPr>
              <a:t> Mary-Anne Hartley, Machine Learning and Optimization Laboratory</a:t>
            </a:r>
            <a:endParaRPr lang="en-GB" sz="1600" dirty="0"/>
          </a:p>
        </p:txBody>
      </p:sp>
      <p:pic>
        <p:nvPicPr>
          <p:cNvPr id="8" name="Picture 7">
            <a:extLst>
              <a:ext uri="{FF2B5EF4-FFF2-40B4-BE49-F238E27FC236}">
                <a16:creationId xmlns:a16="http://schemas.microsoft.com/office/drawing/2014/main" id="{78D04AB5-0E7F-724C-AACF-72198770AD6D}"/>
              </a:ext>
            </a:extLst>
          </p:cNvPr>
          <p:cNvPicPr>
            <a:picLocks noChangeAspect="1"/>
          </p:cNvPicPr>
          <p:nvPr/>
        </p:nvPicPr>
        <p:blipFill>
          <a:blip r:embed="rId4"/>
          <a:stretch>
            <a:fillRect/>
          </a:stretch>
        </p:blipFill>
        <p:spPr>
          <a:xfrm>
            <a:off x="7798606" y="2916393"/>
            <a:ext cx="1986358" cy="710964"/>
          </a:xfrm>
          <a:prstGeom prst="rect">
            <a:avLst/>
          </a:prstGeom>
        </p:spPr>
      </p:pic>
      <p:sp>
        <p:nvSpPr>
          <p:cNvPr id="9" name="TextBox 8">
            <a:extLst>
              <a:ext uri="{FF2B5EF4-FFF2-40B4-BE49-F238E27FC236}">
                <a16:creationId xmlns:a16="http://schemas.microsoft.com/office/drawing/2014/main" id="{194CF55B-644E-DF4C-8955-A61C2387B88D}"/>
              </a:ext>
            </a:extLst>
          </p:cNvPr>
          <p:cNvSpPr txBox="1"/>
          <p:nvPr/>
        </p:nvSpPr>
        <p:spPr>
          <a:xfrm>
            <a:off x="4232535" y="2501260"/>
            <a:ext cx="3308919" cy="369332"/>
          </a:xfrm>
          <a:prstGeom prst="rect">
            <a:avLst/>
          </a:prstGeom>
          <a:noFill/>
        </p:spPr>
        <p:txBody>
          <a:bodyPr wrap="none" rtlCol="0">
            <a:spAutoFit/>
          </a:bodyPr>
          <a:lstStyle/>
          <a:p>
            <a:r>
              <a:rPr lang="en-US" dirty="0"/>
              <a:t>Master’s thesis of </a:t>
            </a:r>
            <a:r>
              <a:rPr lang="en-US" b="1" dirty="0"/>
              <a:t>Tristan </a:t>
            </a:r>
            <a:r>
              <a:rPr lang="en-US" b="1" dirty="0" err="1"/>
              <a:t>Trébaol</a:t>
            </a:r>
            <a:endParaRPr lang="en-US" dirty="0"/>
          </a:p>
        </p:txBody>
      </p:sp>
      <p:sp>
        <p:nvSpPr>
          <p:cNvPr id="11" name="TextBox 10">
            <a:extLst>
              <a:ext uri="{FF2B5EF4-FFF2-40B4-BE49-F238E27FC236}">
                <a16:creationId xmlns:a16="http://schemas.microsoft.com/office/drawing/2014/main" id="{CFD95342-E65B-A441-846F-187179F4B68B}"/>
              </a:ext>
            </a:extLst>
          </p:cNvPr>
          <p:cNvSpPr txBox="1"/>
          <p:nvPr/>
        </p:nvSpPr>
        <p:spPr>
          <a:xfrm>
            <a:off x="10653142" y="6366932"/>
            <a:ext cx="1236236" cy="369332"/>
          </a:xfrm>
          <a:prstGeom prst="rect">
            <a:avLst/>
          </a:prstGeom>
          <a:noFill/>
        </p:spPr>
        <p:txBody>
          <a:bodyPr wrap="none" rtlCol="0">
            <a:spAutoFit/>
          </a:bodyPr>
          <a:lstStyle/>
          <a:p>
            <a:r>
              <a:rPr lang="en-US" dirty="0"/>
              <a:t>26.08.2021</a:t>
            </a:r>
          </a:p>
        </p:txBody>
      </p:sp>
    </p:spTree>
    <p:extLst>
      <p:ext uri="{BB962C8B-B14F-4D97-AF65-F5344CB8AC3E}">
        <p14:creationId xmlns:p14="http://schemas.microsoft.com/office/powerpoint/2010/main" val="18252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FB168-36E9-2E4B-9855-951B00FCB4A0}"/>
              </a:ext>
            </a:extLst>
          </p:cNvPr>
          <p:cNvPicPr>
            <a:picLocks noChangeAspect="1"/>
          </p:cNvPicPr>
          <p:nvPr/>
        </p:nvPicPr>
        <p:blipFill rotWithShape="1">
          <a:blip r:embed="rId3"/>
          <a:srcRect t="6389"/>
          <a:stretch/>
        </p:blipFill>
        <p:spPr>
          <a:xfrm>
            <a:off x="2717611" y="2377666"/>
            <a:ext cx="7006167" cy="4334666"/>
          </a:xfrm>
          <a:prstGeom prst="rect">
            <a:avLst/>
          </a:prstGeom>
        </p:spPr>
      </p:pic>
      <p:sp>
        <p:nvSpPr>
          <p:cNvPr id="6" name="TextBox 5">
            <a:extLst>
              <a:ext uri="{FF2B5EF4-FFF2-40B4-BE49-F238E27FC236}">
                <a16:creationId xmlns:a16="http://schemas.microsoft.com/office/drawing/2014/main" id="{B8C1275E-0FA5-0542-9277-B11EB7921ACD}"/>
              </a:ext>
            </a:extLst>
          </p:cNvPr>
          <p:cNvSpPr txBox="1"/>
          <p:nvPr/>
        </p:nvSpPr>
        <p:spPr>
          <a:xfrm>
            <a:off x="423334" y="226483"/>
            <a:ext cx="2178802" cy="646331"/>
          </a:xfrm>
          <a:prstGeom prst="rect">
            <a:avLst/>
          </a:prstGeom>
          <a:noFill/>
        </p:spPr>
        <p:txBody>
          <a:bodyPr wrap="none" rtlCol="0">
            <a:spAutoFit/>
          </a:bodyPr>
          <a:lstStyle/>
          <a:p>
            <a:r>
              <a:rPr lang="en-US" b="1" dirty="0"/>
              <a:t>Clinical data: </a:t>
            </a:r>
          </a:p>
          <a:p>
            <a:r>
              <a:rPr lang="en-US" dirty="0"/>
              <a:t>Bimonthly recordings</a:t>
            </a:r>
          </a:p>
        </p:txBody>
      </p:sp>
      <p:sp>
        <p:nvSpPr>
          <p:cNvPr id="7" name="TextBox 6">
            <a:extLst>
              <a:ext uri="{FF2B5EF4-FFF2-40B4-BE49-F238E27FC236}">
                <a16:creationId xmlns:a16="http://schemas.microsoft.com/office/drawing/2014/main" id="{3CEE717D-B37A-564C-AC2B-0DF3EB602954}"/>
              </a:ext>
            </a:extLst>
          </p:cNvPr>
          <p:cNvSpPr txBox="1"/>
          <p:nvPr/>
        </p:nvSpPr>
        <p:spPr>
          <a:xfrm>
            <a:off x="265943" y="2375424"/>
            <a:ext cx="2508700" cy="923330"/>
          </a:xfrm>
          <a:prstGeom prst="rect">
            <a:avLst/>
          </a:prstGeom>
          <a:noFill/>
        </p:spPr>
        <p:txBody>
          <a:bodyPr wrap="none" rtlCol="0">
            <a:spAutoFit/>
          </a:bodyPr>
          <a:lstStyle/>
          <a:p>
            <a:r>
              <a:rPr lang="en-US" b="1" dirty="0"/>
              <a:t>Home monitoring data: </a:t>
            </a:r>
          </a:p>
          <a:p>
            <a:r>
              <a:rPr lang="en-US" dirty="0"/>
              <a:t>Measurements ~3 times </a:t>
            </a:r>
          </a:p>
          <a:p>
            <a:r>
              <a:rPr lang="en-US" dirty="0"/>
              <a:t>per week</a:t>
            </a:r>
          </a:p>
        </p:txBody>
      </p:sp>
      <p:sp>
        <p:nvSpPr>
          <p:cNvPr id="8" name="TextBox 7">
            <a:extLst>
              <a:ext uri="{FF2B5EF4-FFF2-40B4-BE49-F238E27FC236}">
                <a16:creationId xmlns:a16="http://schemas.microsoft.com/office/drawing/2014/main" id="{7FD63C1B-C2E8-6345-82CB-B87EE9CFBBFC}"/>
              </a:ext>
            </a:extLst>
          </p:cNvPr>
          <p:cNvSpPr txBox="1"/>
          <p:nvPr/>
        </p:nvSpPr>
        <p:spPr>
          <a:xfrm>
            <a:off x="433891" y="5231194"/>
            <a:ext cx="2059695" cy="923330"/>
          </a:xfrm>
          <a:prstGeom prst="rect">
            <a:avLst/>
          </a:prstGeom>
          <a:noFill/>
        </p:spPr>
        <p:txBody>
          <a:bodyPr wrap="square" rtlCol="0">
            <a:spAutoFit/>
          </a:bodyPr>
          <a:lstStyle/>
          <a:p>
            <a:pPr algn="ctr"/>
            <a:r>
              <a:rPr lang="en-US" b="1" dirty="0">
                <a:solidFill>
                  <a:schemeClr val="accent1"/>
                </a:solidFill>
              </a:rPr>
              <a:t>Inverted signals: cough and wellness reduction!</a:t>
            </a:r>
          </a:p>
        </p:txBody>
      </p:sp>
      <p:sp>
        <p:nvSpPr>
          <p:cNvPr id="11" name="Left Brace 10">
            <a:extLst>
              <a:ext uri="{FF2B5EF4-FFF2-40B4-BE49-F238E27FC236}">
                <a16:creationId xmlns:a16="http://schemas.microsoft.com/office/drawing/2014/main" id="{1F4BBC7F-6555-9F45-8496-0BA41767D3AB}"/>
              </a:ext>
            </a:extLst>
          </p:cNvPr>
          <p:cNvSpPr/>
          <p:nvPr/>
        </p:nvSpPr>
        <p:spPr>
          <a:xfrm>
            <a:off x="2726831" y="4668431"/>
            <a:ext cx="168902" cy="1906292"/>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a:extLst>
              <a:ext uri="{FF2B5EF4-FFF2-40B4-BE49-F238E27FC236}">
                <a16:creationId xmlns:a16="http://schemas.microsoft.com/office/drawing/2014/main" id="{38ED7D55-346A-124D-B001-A761E0260C11}"/>
              </a:ext>
            </a:extLst>
          </p:cNvPr>
          <p:cNvPicPr>
            <a:picLocks noChangeAspect="1"/>
          </p:cNvPicPr>
          <p:nvPr/>
        </p:nvPicPr>
        <p:blipFill>
          <a:blip r:embed="rId4"/>
          <a:stretch>
            <a:fillRect/>
          </a:stretch>
        </p:blipFill>
        <p:spPr>
          <a:xfrm>
            <a:off x="4436985" y="6526597"/>
            <a:ext cx="5097236" cy="303691"/>
          </a:xfrm>
          <a:prstGeom prst="rect">
            <a:avLst/>
          </a:prstGeom>
        </p:spPr>
      </p:pic>
      <p:pic>
        <p:nvPicPr>
          <p:cNvPr id="16" name="Picture 15">
            <a:extLst>
              <a:ext uri="{FF2B5EF4-FFF2-40B4-BE49-F238E27FC236}">
                <a16:creationId xmlns:a16="http://schemas.microsoft.com/office/drawing/2014/main" id="{E62E3B6A-A9D7-0B48-9888-484A3863DF87}"/>
              </a:ext>
            </a:extLst>
          </p:cNvPr>
          <p:cNvPicPr>
            <a:picLocks noChangeAspect="1"/>
          </p:cNvPicPr>
          <p:nvPr/>
        </p:nvPicPr>
        <p:blipFill>
          <a:blip r:embed="rId5"/>
          <a:stretch>
            <a:fillRect/>
          </a:stretch>
        </p:blipFill>
        <p:spPr>
          <a:xfrm>
            <a:off x="2771038" y="112898"/>
            <a:ext cx="6622344" cy="2085832"/>
          </a:xfrm>
          <a:prstGeom prst="rect">
            <a:avLst/>
          </a:prstGeom>
        </p:spPr>
      </p:pic>
      <p:cxnSp>
        <p:nvCxnSpPr>
          <p:cNvPr id="18" name="Straight Connector 17">
            <a:extLst>
              <a:ext uri="{FF2B5EF4-FFF2-40B4-BE49-F238E27FC236}">
                <a16:creationId xmlns:a16="http://schemas.microsoft.com/office/drawing/2014/main" id="{BC9169DE-BB7D-F14B-B1C7-14E1A39A9960}"/>
              </a:ext>
            </a:extLst>
          </p:cNvPr>
          <p:cNvCxnSpPr>
            <a:cxnSpLocks/>
          </p:cNvCxnSpPr>
          <p:nvPr/>
        </p:nvCxnSpPr>
        <p:spPr>
          <a:xfrm>
            <a:off x="0" y="2284458"/>
            <a:ext cx="12192000"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68291B7-CE85-C147-925A-20498A5E94F4}"/>
              </a:ext>
            </a:extLst>
          </p:cNvPr>
          <p:cNvSpPr/>
          <p:nvPr/>
        </p:nvSpPr>
        <p:spPr>
          <a:xfrm>
            <a:off x="7315046" y="41817"/>
            <a:ext cx="4981748" cy="369332"/>
          </a:xfrm>
          <a:prstGeom prst="rect">
            <a:avLst/>
          </a:prstGeom>
        </p:spPr>
        <p:txBody>
          <a:bodyPr wrap="none">
            <a:spAutoFit/>
          </a:bodyPr>
          <a:lstStyle/>
          <a:p>
            <a:r>
              <a:rPr lang="en-US" b="1" dirty="0">
                <a:solidFill>
                  <a:schemeClr val="accent1"/>
                </a:solidFill>
              </a:rPr>
              <a:t>Antibiotic treatments &amp; CFTR modulator therapies</a:t>
            </a:r>
          </a:p>
        </p:txBody>
      </p:sp>
      <p:sp>
        <p:nvSpPr>
          <p:cNvPr id="2" name="TextBox 1">
            <a:extLst>
              <a:ext uri="{FF2B5EF4-FFF2-40B4-BE49-F238E27FC236}">
                <a16:creationId xmlns:a16="http://schemas.microsoft.com/office/drawing/2014/main" id="{8A6D2DEC-9003-8B45-A801-233DD9C0EE6E}"/>
              </a:ext>
            </a:extLst>
          </p:cNvPr>
          <p:cNvSpPr txBox="1"/>
          <p:nvPr/>
        </p:nvSpPr>
        <p:spPr>
          <a:xfrm>
            <a:off x="9947803" y="2461205"/>
            <a:ext cx="2650981" cy="3416320"/>
          </a:xfrm>
          <a:prstGeom prst="rect">
            <a:avLst/>
          </a:prstGeom>
          <a:noFill/>
        </p:spPr>
        <p:txBody>
          <a:bodyPr wrap="square" rtlCol="0">
            <a:spAutoFit/>
          </a:bodyPr>
          <a:lstStyle/>
          <a:p>
            <a:r>
              <a:rPr lang="en-US" b="1" dirty="0">
                <a:solidFill>
                  <a:srgbClr val="C00000"/>
                </a:solidFill>
              </a:rPr>
              <a:t>Anecdote about me:</a:t>
            </a:r>
          </a:p>
          <a:p>
            <a:endParaRPr lang="en-US" b="1" dirty="0">
              <a:solidFill>
                <a:srgbClr val="C00000"/>
              </a:solidFill>
            </a:endParaRPr>
          </a:p>
          <a:p>
            <a:r>
              <a:rPr lang="en-US" b="1" dirty="0">
                <a:solidFill>
                  <a:srgbClr val="C00000"/>
                </a:solidFill>
              </a:rPr>
              <a:t>95% FEV</a:t>
            </a:r>
            <a:r>
              <a:rPr lang="en-US" b="1" baseline="-25000" dirty="0">
                <a:solidFill>
                  <a:srgbClr val="C00000"/>
                </a:solidFill>
              </a:rPr>
              <a:t>1</a:t>
            </a:r>
            <a:r>
              <a:rPr lang="en-US" b="1" dirty="0">
                <a:solidFill>
                  <a:srgbClr val="C00000"/>
                </a:solidFill>
              </a:rPr>
              <a:t> </a:t>
            </a:r>
          </a:p>
          <a:p>
            <a:endParaRPr lang="en-US" b="1" dirty="0">
              <a:solidFill>
                <a:srgbClr val="C00000"/>
              </a:solidFill>
            </a:endParaRPr>
          </a:p>
          <a:p>
            <a:r>
              <a:rPr lang="en-US" b="1" dirty="0">
                <a:solidFill>
                  <a:srgbClr val="C00000"/>
                </a:solidFill>
              </a:rPr>
              <a:t>Started </a:t>
            </a:r>
            <a:r>
              <a:rPr lang="en-US" b="1" dirty="0" err="1">
                <a:solidFill>
                  <a:srgbClr val="C00000"/>
                </a:solidFill>
              </a:rPr>
              <a:t>Trikafta</a:t>
            </a:r>
            <a:r>
              <a:rPr lang="en-US" b="1" dirty="0">
                <a:solidFill>
                  <a:srgbClr val="C00000"/>
                </a:solidFill>
              </a:rPr>
              <a:t> </a:t>
            </a:r>
          </a:p>
          <a:p>
            <a:endParaRPr lang="en-US" b="1" dirty="0">
              <a:solidFill>
                <a:srgbClr val="C00000"/>
              </a:solidFill>
            </a:endParaRPr>
          </a:p>
          <a:p>
            <a:r>
              <a:rPr lang="en-US" b="1" dirty="0">
                <a:solidFill>
                  <a:srgbClr val="C00000"/>
                </a:solidFill>
              </a:rPr>
              <a:t>Now:</a:t>
            </a:r>
          </a:p>
          <a:p>
            <a:pPr marL="342900" indent="-342900">
              <a:buFont typeface="+mj-lt"/>
              <a:buAutoNum type="arabicPeriod"/>
            </a:pPr>
            <a:r>
              <a:rPr lang="en-US" b="1" dirty="0">
                <a:solidFill>
                  <a:srgbClr val="C00000"/>
                </a:solidFill>
              </a:rPr>
              <a:t>better sleeping</a:t>
            </a:r>
          </a:p>
          <a:p>
            <a:pPr marL="342900" indent="-342900">
              <a:buFont typeface="+mj-lt"/>
              <a:buAutoNum type="arabicPeriod"/>
            </a:pPr>
            <a:r>
              <a:rPr lang="en-US" b="1" dirty="0">
                <a:solidFill>
                  <a:srgbClr val="C00000"/>
                </a:solidFill>
              </a:rPr>
              <a:t>0 cough </a:t>
            </a:r>
          </a:p>
          <a:p>
            <a:pPr marL="342900" indent="-342900">
              <a:buFont typeface="+mj-lt"/>
              <a:buAutoNum type="arabicPeriod"/>
            </a:pPr>
            <a:r>
              <a:rPr lang="en-US" b="1" dirty="0">
                <a:solidFill>
                  <a:srgbClr val="C00000"/>
                </a:solidFill>
              </a:rPr>
              <a:t>gained 1h daily treatment</a:t>
            </a:r>
          </a:p>
          <a:p>
            <a:pPr marL="342900" indent="-342900">
              <a:buFont typeface="+mj-lt"/>
              <a:buAutoNum type="arabicPeriod"/>
            </a:pPr>
            <a:r>
              <a:rPr lang="en-US" b="1" dirty="0">
                <a:solidFill>
                  <a:srgbClr val="C00000"/>
                </a:solidFill>
              </a:rPr>
              <a:t>110% </a:t>
            </a:r>
          </a:p>
        </p:txBody>
      </p:sp>
    </p:spTree>
    <p:extLst>
      <p:ext uri="{BB962C8B-B14F-4D97-AF65-F5344CB8AC3E}">
        <p14:creationId xmlns:p14="http://schemas.microsoft.com/office/powerpoint/2010/main" val="1046072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FB168-36E9-2E4B-9855-951B00FCB4A0}"/>
              </a:ext>
            </a:extLst>
          </p:cNvPr>
          <p:cNvPicPr>
            <a:picLocks noChangeAspect="1"/>
          </p:cNvPicPr>
          <p:nvPr/>
        </p:nvPicPr>
        <p:blipFill rotWithShape="1">
          <a:blip r:embed="rId3"/>
          <a:srcRect t="6389"/>
          <a:stretch/>
        </p:blipFill>
        <p:spPr>
          <a:xfrm>
            <a:off x="2717611" y="2377666"/>
            <a:ext cx="7006167" cy="4334666"/>
          </a:xfrm>
          <a:prstGeom prst="rect">
            <a:avLst/>
          </a:prstGeom>
        </p:spPr>
      </p:pic>
      <p:sp>
        <p:nvSpPr>
          <p:cNvPr id="6" name="TextBox 5">
            <a:extLst>
              <a:ext uri="{FF2B5EF4-FFF2-40B4-BE49-F238E27FC236}">
                <a16:creationId xmlns:a16="http://schemas.microsoft.com/office/drawing/2014/main" id="{B8C1275E-0FA5-0542-9277-B11EB7921ACD}"/>
              </a:ext>
            </a:extLst>
          </p:cNvPr>
          <p:cNvSpPr txBox="1"/>
          <p:nvPr/>
        </p:nvSpPr>
        <p:spPr>
          <a:xfrm>
            <a:off x="423334" y="226483"/>
            <a:ext cx="2178802" cy="646331"/>
          </a:xfrm>
          <a:prstGeom prst="rect">
            <a:avLst/>
          </a:prstGeom>
          <a:noFill/>
        </p:spPr>
        <p:txBody>
          <a:bodyPr wrap="none" rtlCol="0">
            <a:spAutoFit/>
          </a:bodyPr>
          <a:lstStyle/>
          <a:p>
            <a:r>
              <a:rPr lang="en-US" b="1" dirty="0"/>
              <a:t>Clinical data: </a:t>
            </a:r>
          </a:p>
          <a:p>
            <a:r>
              <a:rPr lang="en-US" dirty="0"/>
              <a:t>Bimonthly recordings</a:t>
            </a:r>
          </a:p>
        </p:txBody>
      </p:sp>
      <p:sp>
        <p:nvSpPr>
          <p:cNvPr id="7" name="TextBox 6">
            <a:extLst>
              <a:ext uri="{FF2B5EF4-FFF2-40B4-BE49-F238E27FC236}">
                <a16:creationId xmlns:a16="http://schemas.microsoft.com/office/drawing/2014/main" id="{3CEE717D-B37A-564C-AC2B-0DF3EB602954}"/>
              </a:ext>
            </a:extLst>
          </p:cNvPr>
          <p:cNvSpPr txBox="1"/>
          <p:nvPr/>
        </p:nvSpPr>
        <p:spPr>
          <a:xfrm>
            <a:off x="265943" y="2375424"/>
            <a:ext cx="2508700" cy="923330"/>
          </a:xfrm>
          <a:prstGeom prst="rect">
            <a:avLst/>
          </a:prstGeom>
          <a:noFill/>
        </p:spPr>
        <p:txBody>
          <a:bodyPr wrap="none" rtlCol="0">
            <a:spAutoFit/>
          </a:bodyPr>
          <a:lstStyle/>
          <a:p>
            <a:r>
              <a:rPr lang="en-US" b="1" dirty="0"/>
              <a:t>Home monitoring data: </a:t>
            </a:r>
          </a:p>
          <a:p>
            <a:r>
              <a:rPr lang="en-US" dirty="0"/>
              <a:t>Measurements ~3 times </a:t>
            </a:r>
          </a:p>
          <a:p>
            <a:r>
              <a:rPr lang="en-US" dirty="0"/>
              <a:t>per week</a:t>
            </a:r>
          </a:p>
        </p:txBody>
      </p:sp>
      <p:sp>
        <p:nvSpPr>
          <p:cNvPr id="8" name="TextBox 7">
            <a:extLst>
              <a:ext uri="{FF2B5EF4-FFF2-40B4-BE49-F238E27FC236}">
                <a16:creationId xmlns:a16="http://schemas.microsoft.com/office/drawing/2014/main" id="{7FD63C1B-C2E8-6345-82CB-B87EE9CFBBFC}"/>
              </a:ext>
            </a:extLst>
          </p:cNvPr>
          <p:cNvSpPr txBox="1"/>
          <p:nvPr/>
        </p:nvSpPr>
        <p:spPr>
          <a:xfrm>
            <a:off x="433891" y="5231194"/>
            <a:ext cx="2059695" cy="923330"/>
          </a:xfrm>
          <a:prstGeom prst="rect">
            <a:avLst/>
          </a:prstGeom>
          <a:noFill/>
        </p:spPr>
        <p:txBody>
          <a:bodyPr wrap="square" rtlCol="0">
            <a:spAutoFit/>
          </a:bodyPr>
          <a:lstStyle/>
          <a:p>
            <a:pPr algn="ctr"/>
            <a:r>
              <a:rPr lang="en-US" b="1" dirty="0">
                <a:solidFill>
                  <a:schemeClr val="accent1"/>
                </a:solidFill>
              </a:rPr>
              <a:t>Inverted signals: cough and wellness reduction!</a:t>
            </a:r>
          </a:p>
        </p:txBody>
      </p:sp>
      <p:sp>
        <p:nvSpPr>
          <p:cNvPr id="11" name="Left Brace 10">
            <a:extLst>
              <a:ext uri="{FF2B5EF4-FFF2-40B4-BE49-F238E27FC236}">
                <a16:creationId xmlns:a16="http://schemas.microsoft.com/office/drawing/2014/main" id="{1F4BBC7F-6555-9F45-8496-0BA41767D3AB}"/>
              </a:ext>
            </a:extLst>
          </p:cNvPr>
          <p:cNvSpPr/>
          <p:nvPr/>
        </p:nvSpPr>
        <p:spPr>
          <a:xfrm>
            <a:off x="2726831" y="4668431"/>
            <a:ext cx="168902" cy="1906292"/>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a:extLst>
              <a:ext uri="{FF2B5EF4-FFF2-40B4-BE49-F238E27FC236}">
                <a16:creationId xmlns:a16="http://schemas.microsoft.com/office/drawing/2014/main" id="{38ED7D55-346A-124D-B001-A761E0260C11}"/>
              </a:ext>
            </a:extLst>
          </p:cNvPr>
          <p:cNvPicPr>
            <a:picLocks noChangeAspect="1"/>
          </p:cNvPicPr>
          <p:nvPr/>
        </p:nvPicPr>
        <p:blipFill>
          <a:blip r:embed="rId4"/>
          <a:stretch>
            <a:fillRect/>
          </a:stretch>
        </p:blipFill>
        <p:spPr>
          <a:xfrm>
            <a:off x="4436985" y="6526597"/>
            <a:ext cx="5097236" cy="303691"/>
          </a:xfrm>
          <a:prstGeom prst="rect">
            <a:avLst/>
          </a:prstGeom>
        </p:spPr>
      </p:pic>
      <p:pic>
        <p:nvPicPr>
          <p:cNvPr id="16" name="Picture 15">
            <a:extLst>
              <a:ext uri="{FF2B5EF4-FFF2-40B4-BE49-F238E27FC236}">
                <a16:creationId xmlns:a16="http://schemas.microsoft.com/office/drawing/2014/main" id="{E62E3B6A-A9D7-0B48-9888-484A3863DF87}"/>
              </a:ext>
            </a:extLst>
          </p:cNvPr>
          <p:cNvPicPr>
            <a:picLocks noChangeAspect="1"/>
          </p:cNvPicPr>
          <p:nvPr/>
        </p:nvPicPr>
        <p:blipFill>
          <a:blip r:embed="rId5"/>
          <a:stretch>
            <a:fillRect/>
          </a:stretch>
        </p:blipFill>
        <p:spPr>
          <a:xfrm>
            <a:off x="2771038" y="112898"/>
            <a:ext cx="6622344" cy="2085832"/>
          </a:xfrm>
          <a:prstGeom prst="rect">
            <a:avLst/>
          </a:prstGeom>
        </p:spPr>
      </p:pic>
      <p:cxnSp>
        <p:nvCxnSpPr>
          <p:cNvPr id="18" name="Straight Connector 17">
            <a:extLst>
              <a:ext uri="{FF2B5EF4-FFF2-40B4-BE49-F238E27FC236}">
                <a16:creationId xmlns:a16="http://schemas.microsoft.com/office/drawing/2014/main" id="{BC9169DE-BB7D-F14B-B1C7-14E1A39A9960}"/>
              </a:ext>
            </a:extLst>
          </p:cNvPr>
          <p:cNvCxnSpPr>
            <a:cxnSpLocks/>
          </p:cNvCxnSpPr>
          <p:nvPr/>
        </p:nvCxnSpPr>
        <p:spPr>
          <a:xfrm>
            <a:off x="0" y="2284458"/>
            <a:ext cx="12192000"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68291B7-CE85-C147-925A-20498A5E94F4}"/>
              </a:ext>
            </a:extLst>
          </p:cNvPr>
          <p:cNvSpPr/>
          <p:nvPr/>
        </p:nvSpPr>
        <p:spPr>
          <a:xfrm>
            <a:off x="7315046" y="41817"/>
            <a:ext cx="4981748" cy="369332"/>
          </a:xfrm>
          <a:prstGeom prst="rect">
            <a:avLst/>
          </a:prstGeom>
        </p:spPr>
        <p:txBody>
          <a:bodyPr wrap="none">
            <a:spAutoFit/>
          </a:bodyPr>
          <a:lstStyle/>
          <a:p>
            <a:r>
              <a:rPr lang="en-US" b="1" dirty="0">
                <a:solidFill>
                  <a:schemeClr val="accent1"/>
                </a:solidFill>
              </a:rPr>
              <a:t>Antibiotic treatments &amp; CFTR modulator therapies</a:t>
            </a:r>
          </a:p>
        </p:txBody>
      </p:sp>
      <p:sp>
        <p:nvSpPr>
          <p:cNvPr id="23" name="TextBox 22">
            <a:extLst>
              <a:ext uri="{FF2B5EF4-FFF2-40B4-BE49-F238E27FC236}">
                <a16:creationId xmlns:a16="http://schemas.microsoft.com/office/drawing/2014/main" id="{2C24C792-5D40-414C-B57F-812E2C35E4B5}"/>
              </a:ext>
            </a:extLst>
          </p:cNvPr>
          <p:cNvSpPr txBox="1"/>
          <p:nvPr/>
        </p:nvSpPr>
        <p:spPr>
          <a:xfrm>
            <a:off x="10277849" y="2652423"/>
            <a:ext cx="1648208" cy="369332"/>
          </a:xfrm>
          <a:prstGeom prst="rect">
            <a:avLst/>
          </a:prstGeom>
          <a:noFill/>
        </p:spPr>
        <p:txBody>
          <a:bodyPr wrap="none" rtlCol="0">
            <a:spAutoFit/>
          </a:bodyPr>
          <a:lstStyle/>
          <a:p>
            <a:r>
              <a:rPr lang="en-US" b="1" dirty="0">
                <a:solidFill>
                  <a:srgbClr val="C00000"/>
                </a:solidFill>
              </a:rPr>
              <a:t>Richness =&gt; ML</a:t>
            </a:r>
          </a:p>
        </p:txBody>
      </p:sp>
    </p:spTree>
    <p:extLst>
      <p:ext uri="{BB962C8B-B14F-4D97-AF65-F5344CB8AC3E}">
        <p14:creationId xmlns:p14="http://schemas.microsoft.com/office/powerpoint/2010/main" val="4052922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7B3E9A-2B63-894C-A9BB-409C0E11A7F8}"/>
              </a:ext>
            </a:extLst>
          </p:cNvPr>
          <p:cNvSpPr>
            <a:spLocks noGrp="1"/>
          </p:cNvSpPr>
          <p:nvPr>
            <p:ph type="body" idx="1"/>
          </p:nvPr>
        </p:nvSpPr>
        <p:spPr/>
        <p:txBody>
          <a:bodyPr/>
          <a:lstStyle/>
          <a:p>
            <a:r>
              <a:rPr lang="en-US" dirty="0"/>
              <a:t>Available data (adult population)</a:t>
            </a:r>
          </a:p>
        </p:txBody>
      </p:sp>
      <p:pic>
        <p:nvPicPr>
          <p:cNvPr id="6" name="Picture 5">
            <a:extLst>
              <a:ext uri="{FF2B5EF4-FFF2-40B4-BE49-F238E27FC236}">
                <a16:creationId xmlns:a16="http://schemas.microsoft.com/office/drawing/2014/main" id="{64858C4C-BA4D-3743-A5B5-C1EBC12E96B3}"/>
              </a:ext>
            </a:extLst>
          </p:cNvPr>
          <p:cNvPicPr>
            <a:picLocks noChangeAspect="1"/>
          </p:cNvPicPr>
          <p:nvPr/>
        </p:nvPicPr>
        <p:blipFill>
          <a:blip r:embed="rId3"/>
          <a:stretch>
            <a:fillRect/>
          </a:stretch>
        </p:blipFill>
        <p:spPr>
          <a:xfrm>
            <a:off x="1239574" y="486798"/>
            <a:ext cx="3797300" cy="6371202"/>
          </a:xfrm>
          <a:prstGeom prst="rect">
            <a:avLst/>
          </a:prstGeom>
        </p:spPr>
      </p:pic>
      <p:pic>
        <p:nvPicPr>
          <p:cNvPr id="7" name="Picture 6">
            <a:extLst>
              <a:ext uri="{FF2B5EF4-FFF2-40B4-BE49-F238E27FC236}">
                <a16:creationId xmlns:a16="http://schemas.microsoft.com/office/drawing/2014/main" id="{991773BF-840A-B947-AD8A-044FFEF0D8EB}"/>
              </a:ext>
            </a:extLst>
          </p:cNvPr>
          <p:cNvPicPr>
            <a:picLocks noChangeAspect="1"/>
          </p:cNvPicPr>
          <p:nvPr/>
        </p:nvPicPr>
        <p:blipFill>
          <a:blip r:embed="rId4"/>
          <a:stretch>
            <a:fillRect/>
          </a:stretch>
        </p:blipFill>
        <p:spPr>
          <a:xfrm>
            <a:off x="5811846" y="2169565"/>
            <a:ext cx="5878506" cy="3232168"/>
          </a:xfrm>
          <a:prstGeom prst="rect">
            <a:avLst/>
          </a:prstGeom>
        </p:spPr>
      </p:pic>
      <p:sp>
        <p:nvSpPr>
          <p:cNvPr id="8" name="Doughnut 7">
            <a:extLst>
              <a:ext uri="{FF2B5EF4-FFF2-40B4-BE49-F238E27FC236}">
                <a16:creationId xmlns:a16="http://schemas.microsoft.com/office/drawing/2014/main" id="{EAB52F3F-525A-B145-B415-4673759A7A73}"/>
              </a:ext>
            </a:extLst>
          </p:cNvPr>
          <p:cNvSpPr/>
          <p:nvPr/>
        </p:nvSpPr>
        <p:spPr>
          <a:xfrm>
            <a:off x="3766080" y="1337733"/>
            <a:ext cx="1270794" cy="321734"/>
          </a:xfrm>
          <a:prstGeom prst="donut">
            <a:avLst>
              <a:gd name="adj" fmla="val 111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 Placeholder 2">
            <a:extLst>
              <a:ext uri="{FF2B5EF4-FFF2-40B4-BE49-F238E27FC236}">
                <a16:creationId xmlns:a16="http://schemas.microsoft.com/office/drawing/2014/main" id="{E83EE92D-FF65-6444-809F-D961E03CC9E7}"/>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172841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F5FA7A-77C3-9540-8BA7-4F92428A1108}"/>
              </a:ext>
            </a:extLst>
          </p:cNvPr>
          <p:cNvSpPr>
            <a:spLocks noGrp="1"/>
          </p:cNvSpPr>
          <p:nvPr>
            <p:ph type="body" idx="1"/>
          </p:nvPr>
        </p:nvSpPr>
        <p:spPr/>
        <p:txBody>
          <a:bodyPr/>
          <a:lstStyle/>
          <a:p>
            <a:r>
              <a:rPr lang="en-US" dirty="0"/>
              <a:t>Objectives</a:t>
            </a:r>
          </a:p>
        </p:txBody>
      </p:sp>
      <p:graphicFrame>
        <p:nvGraphicFramePr>
          <p:cNvPr id="5" name="Diagram 4">
            <a:extLst>
              <a:ext uri="{FF2B5EF4-FFF2-40B4-BE49-F238E27FC236}">
                <a16:creationId xmlns:a16="http://schemas.microsoft.com/office/drawing/2014/main" id="{686E6706-01CC-C24B-B355-145AECF2ED69}"/>
              </a:ext>
            </a:extLst>
          </p:cNvPr>
          <p:cNvGraphicFramePr/>
          <p:nvPr>
            <p:extLst>
              <p:ext uri="{D42A27DB-BD31-4B8C-83A1-F6EECF244321}">
                <p14:modId xmlns:p14="http://schemas.microsoft.com/office/powerpoint/2010/main" val="3975222310"/>
              </p:ext>
            </p:extLst>
          </p:nvPr>
        </p:nvGraphicFramePr>
        <p:xfrm>
          <a:off x="2970213"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U-turn Arrow 14">
            <a:extLst>
              <a:ext uri="{FF2B5EF4-FFF2-40B4-BE49-F238E27FC236}">
                <a16:creationId xmlns:a16="http://schemas.microsoft.com/office/drawing/2014/main" id="{7E357597-F4CE-C74E-811C-A18F839BF5D6}"/>
              </a:ext>
            </a:extLst>
          </p:cNvPr>
          <p:cNvSpPr/>
          <p:nvPr/>
        </p:nvSpPr>
        <p:spPr>
          <a:xfrm rot="16200000">
            <a:off x="1009565" y="2436663"/>
            <a:ext cx="2229601" cy="3744894"/>
          </a:xfrm>
          <a:prstGeom prst="uturnArrow">
            <a:avLst>
              <a:gd name="adj1" fmla="val 4650"/>
              <a:gd name="adj2" fmla="val 5544"/>
              <a:gd name="adj3" fmla="val 7858"/>
              <a:gd name="adj4" fmla="val 42150"/>
              <a:gd name="adj5" fmla="val 83889"/>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CCC1E9F6-6D09-BA43-B071-C393262A6C6F}"/>
              </a:ext>
            </a:extLst>
          </p:cNvPr>
          <p:cNvSpPr txBox="1"/>
          <p:nvPr/>
        </p:nvSpPr>
        <p:spPr>
          <a:xfrm>
            <a:off x="678873" y="3832056"/>
            <a:ext cx="2890984" cy="954107"/>
          </a:xfrm>
          <a:prstGeom prst="rect">
            <a:avLst/>
          </a:prstGeom>
          <a:noFill/>
        </p:spPr>
        <p:txBody>
          <a:bodyPr wrap="none" rtlCol="0">
            <a:spAutoFit/>
          </a:bodyPr>
          <a:lstStyle/>
          <a:p>
            <a:r>
              <a:rPr lang="en-US" sz="1400" dirty="0"/>
              <a:t>Clinicians feedback:</a:t>
            </a:r>
          </a:p>
          <a:p>
            <a:r>
              <a:rPr lang="en-US" sz="1400" dirty="0"/>
              <a:t>- Royal Papworth Hospital (UK)</a:t>
            </a:r>
          </a:p>
          <a:p>
            <a:r>
              <a:rPr lang="en-US" sz="1400" dirty="0"/>
              <a:t>- </a:t>
            </a:r>
            <a:r>
              <a:rPr lang="en-US" sz="1400" dirty="0" err="1"/>
              <a:t>Hôpital</a:t>
            </a:r>
            <a:r>
              <a:rPr lang="en-US" sz="1400" dirty="0"/>
              <a:t> Necker (France)</a:t>
            </a:r>
          </a:p>
          <a:p>
            <a:r>
              <a:rPr lang="en-US" sz="1400" dirty="0"/>
              <a:t>- Arizona Health Sciences Center (US)</a:t>
            </a:r>
          </a:p>
        </p:txBody>
      </p:sp>
      <p:sp>
        <p:nvSpPr>
          <p:cNvPr id="18" name="Text Placeholder 2">
            <a:extLst>
              <a:ext uri="{FF2B5EF4-FFF2-40B4-BE49-F238E27FC236}">
                <a16:creationId xmlns:a16="http://schemas.microsoft.com/office/drawing/2014/main" id="{B9DC0933-1164-2E4A-B38A-AA70E009D3FC}"/>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235408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Alignment model: samples</a:t>
            </a:r>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398386"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E9F73DA-C2F0-B04E-9921-61B4321E4DB9}"/>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sp>
        <p:nvSpPr>
          <p:cNvPr id="5" name="Text Placeholder 4">
            <a:extLst>
              <a:ext uri="{FF2B5EF4-FFF2-40B4-BE49-F238E27FC236}">
                <a16:creationId xmlns:a16="http://schemas.microsoft.com/office/drawing/2014/main" id="{8B74AB66-8341-D045-B4E4-4890757FF384}"/>
              </a:ext>
            </a:extLst>
          </p:cNvPr>
          <p:cNvSpPr>
            <a:spLocks noGrp="1"/>
          </p:cNvSpPr>
          <p:nvPr>
            <p:ph type="body" idx="13"/>
          </p:nvPr>
        </p:nvSpPr>
        <p:spPr/>
        <p:txBody>
          <a:bodyPr/>
          <a:lstStyle/>
          <a:p>
            <a:r>
              <a:rPr lang="en-US" dirty="0"/>
              <a:t>Material and methods</a:t>
            </a:r>
          </a:p>
        </p:txBody>
      </p:sp>
      <p:cxnSp>
        <p:nvCxnSpPr>
          <p:cNvPr id="56" name="Straight Arrow Connector 55">
            <a:extLst>
              <a:ext uri="{FF2B5EF4-FFF2-40B4-BE49-F238E27FC236}">
                <a16:creationId xmlns:a16="http://schemas.microsoft.com/office/drawing/2014/main" id="{E9E334AD-CF58-C544-9935-22E40E0AA163}"/>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E70EF5DE-2AFB-7E41-B354-17214FAF8775}"/>
              </a:ext>
            </a:extLst>
          </p:cNvPr>
          <p:cNvSpPr txBox="1"/>
          <p:nvPr/>
        </p:nvSpPr>
        <p:spPr>
          <a:xfrm>
            <a:off x="1975176" y="4403856"/>
            <a:ext cx="1555668" cy="369332"/>
          </a:xfrm>
          <a:prstGeom prst="rect">
            <a:avLst/>
          </a:prstGeom>
          <a:noFill/>
        </p:spPr>
        <p:txBody>
          <a:bodyPr wrap="square" rtlCol="0">
            <a:spAutoFit/>
          </a:bodyPr>
          <a:lstStyle/>
          <a:p>
            <a:r>
              <a:rPr lang="en-US" b="1" dirty="0"/>
              <a:t>D</a:t>
            </a:r>
          </a:p>
        </p:txBody>
      </p:sp>
      <p:sp>
        <p:nvSpPr>
          <p:cNvPr id="69" name="TextBox 68">
            <a:extLst>
              <a:ext uri="{FF2B5EF4-FFF2-40B4-BE49-F238E27FC236}">
                <a16:creationId xmlns:a16="http://schemas.microsoft.com/office/drawing/2014/main" id="{EC514378-98C9-8B41-A8A8-49C189A121B1}"/>
              </a:ext>
            </a:extLst>
          </p:cNvPr>
          <p:cNvSpPr txBox="1"/>
          <p:nvPr/>
        </p:nvSpPr>
        <p:spPr>
          <a:xfrm>
            <a:off x="194754" y="505635"/>
            <a:ext cx="3912995" cy="338554"/>
          </a:xfrm>
          <a:prstGeom prst="rect">
            <a:avLst/>
          </a:prstGeom>
          <a:noFill/>
        </p:spPr>
        <p:txBody>
          <a:bodyPr wrap="square" lIns="90000" rtlCol="0">
            <a:spAutoFit/>
          </a:bodyPr>
          <a:lstStyle/>
          <a:p>
            <a:r>
              <a:rPr lang="en-US" sz="1600" u="sng" dirty="0"/>
              <a:t>N = 119 </a:t>
            </a:r>
            <a:r>
              <a:rPr lang="en-US" sz="1600" u="sng" dirty="0" err="1"/>
              <a:t>normalised</a:t>
            </a:r>
            <a:r>
              <a:rPr lang="en-US" sz="1600" u="sng" dirty="0"/>
              <a:t> antibiotic interventions</a:t>
            </a:r>
            <a:endParaRPr lang="en-US" sz="1600" u="sng" baseline="-25000" dirty="0"/>
          </a:p>
        </p:txBody>
      </p:sp>
    </p:spTree>
    <p:extLst>
      <p:ext uri="{BB962C8B-B14F-4D97-AF65-F5344CB8AC3E}">
        <p14:creationId xmlns:p14="http://schemas.microsoft.com/office/powerpoint/2010/main" val="3067583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Alignment model: alignment</a:t>
            </a:r>
          </a:p>
        </p:txBody>
      </p:sp>
      <p:sp>
        <p:nvSpPr>
          <p:cNvPr id="3" name="Text Placeholder 2">
            <a:extLst>
              <a:ext uri="{FF2B5EF4-FFF2-40B4-BE49-F238E27FC236}">
                <a16:creationId xmlns:a16="http://schemas.microsoft.com/office/drawing/2014/main" id="{39B6C02E-4FD3-2C49-B052-32FEE491024E}"/>
              </a:ext>
            </a:extLst>
          </p:cNvPr>
          <p:cNvSpPr>
            <a:spLocks noGrp="1"/>
          </p:cNvSpPr>
          <p:nvPr>
            <p:ph type="body" idx="13"/>
          </p:nvPr>
        </p:nvSpPr>
        <p:spPr/>
        <p:txBody>
          <a:bodyPr/>
          <a:lstStyle/>
          <a:p>
            <a:r>
              <a:rPr lang="en-US" dirty="0"/>
              <a:t>Material and methods</a:t>
            </a:r>
          </a:p>
        </p:txBody>
      </p:sp>
      <p:sp>
        <p:nvSpPr>
          <p:cNvPr id="7" name="Freeform 6">
            <a:extLst>
              <a:ext uri="{FF2B5EF4-FFF2-40B4-BE49-F238E27FC236}">
                <a16:creationId xmlns:a16="http://schemas.microsoft.com/office/drawing/2014/main" id="{D0EDEA86-5EF5-804C-8AE9-D1E4AB04D71E}"/>
              </a:ext>
            </a:extLst>
          </p:cNvPr>
          <p:cNvSpPr/>
          <p:nvPr/>
        </p:nvSpPr>
        <p:spPr>
          <a:xfrm>
            <a:off x="5660578" y="6760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2EEEF742-815E-CB49-94DC-9FD0333840AE}"/>
              </a:ext>
            </a:extLst>
          </p:cNvPr>
          <p:cNvSpPr/>
          <p:nvPr/>
        </p:nvSpPr>
        <p:spPr>
          <a:xfrm>
            <a:off x="6460823" y="2107410"/>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50233E47-BBA5-3943-A78F-31A827A9C578}"/>
              </a:ext>
            </a:extLst>
          </p:cNvPr>
          <p:cNvSpPr/>
          <p:nvPr/>
        </p:nvSpPr>
        <p:spPr>
          <a:xfrm>
            <a:off x="7020147" y="352880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398386"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41" name="Right Arrow 40">
            <a:extLst>
              <a:ext uri="{FF2B5EF4-FFF2-40B4-BE49-F238E27FC236}">
                <a16:creationId xmlns:a16="http://schemas.microsoft.com/office/drawing/2014/main" id="{4EF34A5B-2FA5-6A46-AFDB-FAF9C25C86C8}"/>
              </a:ext>
            </a:extLst>
          </p:cNvPr>
          <p:cNvSpPr/>
          <p:nvPr/>
        </p:nvSpPr>
        <p:spPr>
          <a:xfrm>
            <a:off x="3773833" y="240461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E72A77F-044D-AB44-9F3B-0BBA18078A54}"/>
              </a:ext>
            </a:extLst>
          </p:cNvPr>
          <p:cNvSpPr txBox="1"/>
          <p:nvPr/>
        </p:nvSpPr>
        <p:spPr>
          <a:xfrm>
            <a:off x="3672111" y="1850728"/>
            <a:ext cx="1555668" cy="369332"/>
          </a:xfrm>
          <a:prstGeom prst="rect">
            <a:avLst/>
          </a:prstGeom>
          <a:noFill/>
        </p:spPr>
        <p:txBody>
          <a:bodyPr wrap="square" rtlCol="0">
            <a:spAutoFit/>
          </a:bodyPr>
          <a:lstStyle/>
          <a:p>
            <a:r>
              <a:rPr lang="en-US" b="1" dirty="0"/>
              <a:t>Alignment</a:t>
            </a:r>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E9F73DA-C2F0-B04E-9921-61B4321E4DB9}"/>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cxnSp>
        <p:nvCxnSpPr>
          <p:cNvPr id="67" name="Straight Arrow Connector 66">
            <a:extLst>
              <a:ext uri="{FF2B5EF4-FFF2-40B4-BE49-F238E27FC236}">
                <a16:creationId xmlns:a16="http://schemas.microsoft.com/office/drawing/2014/main" id="{DA38097A-68B6-F647-B71C-D6754ED0B5B2}"/>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CE6F09B6-B7C1-FD47-9E5B-7909EF329094}"/>
              </a:ext>
            </a:extLst>
          </p:cNvPr>
          <p:cNvSpPr txBox="1"/>
          <p:nvPr/>
        </p:nvSpPr>
        <p:spPr>
          <a:xfrm>
            <a:off x="1975176" y="4403856"/>
            <a:ext cx="1555668" cy="369332"/>
          </a:xfrm>
          <a:prstGeom prst="rect">
            <a:avLst/>
          </a:prstGeom>
          <a:noFill/>
        </p:spPr>
        <p:txBody>
          <a:bodyPr wrap="square" rtlCol="0">
            <a:spAutoFit/>
          </a:bodyPr>
          <a:lstStyle/>
          <a:p>
            <a:r>
              <a:rPr lang="en-US" b="1" dirty="0"/>
              <a:t>D</a:t>
            </a:r>
          </a:p>
        </p:txBody>
      </p:sp>
      <p:cxnSp>
        <p:nvCxnSpPr>
          <p:cNvPr id="71" name="Straight Arrow Connector 70">
            <a:extLst>
              <a:ext uri="{FF2B5EF4-FFF2-40B4-BE49-F238E27FC236}">
                <a16:creationId xmlns:a16="http://schemas.microsoft.com/office/drawing/2014/main" id="{74496CBD-F1A5-2F45-A84B-548F738CE50A}"/>
              </a:ext>
            </a:extLst>
          </p:cNvPr>
          <p:cNvCxnSpPr>
            <a:cxnSpLocks/>
          </p:cNvCxnSpPr>
          <p:nvPr/>
        </p:nvCxnSpPr>
        <p:spPr>
          <a:xfrm>
            <a:off x="5637370" y="3286543"/>
            <a:ext cx="767135"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56D82B0D-248A-FE46-96E9-3D1DFD3F43DA}"/>
              </a:ext>
            </a:extLst>
          </p:cNvPr>
          <p:cNvCxnSpPr>
            <a:cxnSpLocks/>
          </p:cNvCxnSpPr>
          <p:nvPr/>
        </p:nvCxnSpPr>
        <p:spPr>
          <a:xfrm>
            <a:off x="5660578" y="4265338"/>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40480EAA-5498-2B47-AB9A-A49C564A61CC}"/>
              </a:ext>
            </a:extLst>
          </p:cNvPr>
          <p:cNvSpPr txBox="1"/>
          <p:nvPr/>
        </p:nvSpPr>
        <p:spPr>
          <a:xfrm>
            <a:off x="6224861" y="3906790"/>
            <a:ext cx="554212"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N</a:t>
            </a:r>
          </a:p>
        </p:txBody>
      </p:sp>
      <p:sp>
        <p:nvSpPr>
          <p:cNvPr id="74" name="TextBox 73">
            <a:extLst>
              <a:ext uri="{FF2B5EF4-FFF2-40B4-BE49-F238E27FC236}">
                <a16:creationId xmlns:a16="http://schemas.microsoft.com/office/drawing/2014/main" id="{C9E37BA1-ABA0-594C-9477-E6DBC53740D9}"/>
              </a:ext>
            </a:extLst>
          </p:cNvPr>
          <p:cNvSpPr txBox="1"/>
          <p:nvPr/>
        </p:nvSpPr>
        <p:spPr>
          <a:xfrm>
            <a:off x="5817713" y="2845995"/>
            <a:ext cx="1555668"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2</a:t>
            </a:r>
          </a:p>
        </p:txBody>
      </p:sp>
      <p:sp>
        <p:nvSpPr>
          <p:cNvPr id="75" name="TextBox 74">
            <a:extLst>
              <a:ext uri="{FF2B5EF4-FFF2-40B4-BE49-F238E27FC236}">
                <a16:creationId xmlns:a16="http://schemas.microsoft.com/office/drawing/2014/main" id="{261BA92C-EB7B-924B-ABCF-9A8C971840D8}"/>
              </a:ext>
            </a:extLst>
          </p:cNvPr>
          <p:cNvSpPr txBox="1"/>
          <p:nvPr/>
        </p:nvSpPr>
        <p:spPr>
          <a:xfrm>
            <a:off x="5006989" y="1499133"/>
            <a:ext cx="810721" cy="369332"/>
          </a:xfrm>
          <a:prstGeom prst="rect">
            <a:avLst/>
          </a:prstGeom>
          <a:noFill/>
        </p:spPr>
        <p:txBody>
          <a:bodyPr wrap="square" rtlCol="0">
            <a:spAutoFit/>
          </a:bodyPr>
          <a:lstStyle/>
          <a:p>
            <a:r>
              <a:rPr lang="en-US" b="1" dirty="0">
                <a:solidFill>
                  <a:srgbClr val="C00000"/>
                </a:solidFill>
              </a:rPr>
              <a:t>F</a:t>
            </a:r>
            <a:r>
              <a:rPr lang="en-US" b="1" baseline="-25000" dirty="0">
                <a:solidFill>
                  <a:srgbClr val="C00000"/>
                </a:solidFill>
              </a:rPr>
              <a:t>1</a:t>
            </a:r>
            <a:r>
              <a:rPr lang="en-US" b="1" dirty="0">
                <a:solidFill>
                  <a:srgbClr val="C00000"/>
                </a:solidFill>
              </a:rPr>
              <a:t>= 0</a:t>
            </a:r>
            <a:endParaRPr lang="en-US" b="1" baseline="-25000" dirty="0">
              <a:solidFill>
                <a:srgbClr val="C00000"/>
              </a:solidFill>
            </a:endParaRPr>
          </a:p>
        </p:txBody>
      </p:sp>
      <p:sp>
        <p:nvSpPr>
          <p:cNvPr id="76" name="Rectangle 75">
            <a:extLst>
              <a:ext uri="{FF2B5EF4-FFF2-40B4-BE49-F238E27FC236}">
                <a16:creationId xmlns:a16="http://schemas.microsoft.com/office/drawing/2014/main" id="{8C24866B-9AB5-0C49-9945-EDBFDFFEF2E8}"/>
              </a:ext>
            </a:extLst>
          </p:cNvPr>
          <p:cNvSpPr/>
          <p:nvPr/>
        </p:nvSpPr>
        <p:spPr>
          <a:xfrm>
            <a:off x="5643627" y="3436311"/>
            <a:ext cx="348172" cy="369332"/>
          </a:xfrm>
          <a:prstGeom prst="rect">
            <a:avLst/>
          </a:prstGeom>
        </p:spPr>
        <p:txBody>
          <a:bodyPr wrap="square">
            <a:spAutoFit/>
          </a:bodyPr>
          <a:lstStyle/>
          <a:p>
            <a:r>
              <a:rPr lang="en-US" b="1" dirty="0">
                <a:solidFill>
                  <a:srgbClr val="C00000"/>
                </a:solidFill>
              </a:rPr>
              <a:t>…</a:t>
            </a:r>
            <a:endParaRPr lang="en-US" b="1" baseline="-25000" dirty="0">
              <a:solidFill>
                <a:srgbClr val="C00000"/>
              </a:solidFill>
            </a:endParaRPr>
          </a:p>
        </p:txBody>
      </p:sp>
      <p:sp>
        <p:nvSpPr>
          <p:cNvPr id="78" name="TextBox 77">
            <a:extLst>
              <a:ext uri="{FF2B5EF4-FFF2-40B4-BE49-F238E27FC236}">
                <a16:creationId xmlns:a16="http://schemas.microsoft.com/office/drawing/2014/main" id="{DB767519-E37F-0944-A167-342725942FEA}"/>
              </a:ext>
            </a:extLst>
          </p:cNvPr>
          <p:cNvSpPr txBox="1"/>
          <p:nvPr/>
        </p:nvSpPr>
        <p:spPr>
          <a:xfrm>
            <a:off x="8047994" y="3933092"/>
            <a:ext cx="1555668" cy="369332"/>
          </a:xfrm>
          <a:prstGeom prst="rect">
            <a:avLst/>
          </a:prstGeom>
          <a:noFill/>
        </p:spPr>
        <p:txBody>
          <a:bodyPr wrap="square" rtlCol="0">
            <a:spAutoFit/>
          </a:bodyPr>
          <a:lstStyle/>
          <a:p>
            <a:r>
              <a:rPr lang="en-US" b="1" dirty="0"/>
              <a:t>D</a:t>
            </a:r>
          </a:p>
        </p:txBody>
      </p:sp>
      <p:cxnSp>
        <p:nvCxnSpPr>
          <p:cNvPr id="79" name="Straight Arrow Connector 78">
            <a:extLst>
              <a:ext uri="{FF2B5EF4-FFF2-40B4-BE49-F238E27FC236}">
                <a16:creationId xmlns:a16="http://schemas.microsoft.com/office/drawing/2014/main" id="{1C5B8E32-C1C8-A949-8DC7-7165A8C32CE6}"/>
              </a:ext>
            </a:extLst>
          </p:cNvPr>
          <p:cNvCxnSpPr>
            <a:cxnSpLocks/>
          </p:cNvCxnSpPr>
          <p:nvPr/>
        </p:nvCxnSpPr>
        <p:spPr>
          <a:xfrm>
            <a:off x="7018460" y="4264288"/>
            <a:ext cx="239721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4FAFBD86-299A-A54B-B88F-62853DA4B884}"/>
              </a:ext>
            </a:extLst>
          </p:cNvPr>
          <p:cNvSpPr txBox="1"/>
          <p:nvPr/>
        </p:nvSpPr>
        <p:spPr>
          <a:xfrm>
            <a:off x="5438564" y="284839"/>
            <a:ext cx="4061271" cy="338554"/>
          </a:xfrm>
          <a:prstGeom prst="rect">
            <a:avLst/>
          </a:prstGeom>
          <a:noFill/>
        </p:spPr>
        <p:txBody>
          <a:bodyPr wrap="square" lIns="90000" rtlCol="0">
            <a:spAutoFit/>
          </a:bodyPr>
          <a:lstStyle/>
          <a:p>
            <a:r>
              <a:rPr lang="en-US" sz="1600" u="sng" dirty="0"/>
              <a:t>Shifted interventions</a:t>
            </a:r>
            <a:endParaRPr lang="en-US" sz="1600" u="sng" baseline="-25000" dirty="0"/>
          </a:p>
        </p:txBody>
      </p:sp>
      <p:sp>
        <p:nvSpPr>
          <p:cNvPr id="99" name="TextBox 98">
            <a:extLst>
              <a:ext uri="{FF2B5EF4-FFF2-40B4-BE49-F238E27FC236}">
                <a16:creationId xmlns:a16="http://schemas.microsoft.com/office/drawing/2014/main" id="{41C674FF-0A6D-4645-892D-9CF4B6EBD1AE}"/>
              </a:ext>
            </a:extLst>
          </p:cNvPr>
          <p:cNvSpPr txBox="1"/>
          <p:nvPr/>
        </p:nvSpPr>
        <p:spPr>
          <a:xfrm>
            <a:off x="194754" y="505635"/>
            <a:ext cx="3912995" cy="338554"/>
          </a:xfrm>
          <a:prstGeom prst="rect">
            <a:avLst/>
          </a:prstGeom>
          <a:noFill/>
        </p:spPr>
        <p:txBody>
          <a:bodyPr wrap="square" lIns="90000" rtlCol="0">
            <a:spAutoFit/>
          </a:bodyPr>
          <a:lstStyle/>
          <a:p>
            <a:r>
              <a:rPr lang="en-US" sz="1600" u="sng" dirty="0"/>
              <a:t>N = 119 </a:t>
            </a:r>
            <a:r>
              <a:rPr lang="en-US" sz="1600" u="sng" dirty="0" err="1"/>
              <a:t>normalised</a:t>
            </a:r>
            <a:r>
              <a:rPr lang="en-US" sz="1600" u="sng" dirty="0"/>
              <a:t> antibiotic interventions</a:t>
            </a:r>
            <a:endParaRPr lang="en-US" sz="1600" u="sng" baseline="-25000" dirty="0"/>
          </a:p>
        </p:txBody>
      </p:sp>
    </p:spTree>
    <p:extLst>
      <p:ext uri="{BB962C8B-B14F-4D97-AF65-F5344CB8AC3E}">
        <p14:creationId xmlns:p14="http://schemas.microsoft.com/office/powerpoint/2010/main" val="2736006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Alignment model: averaging</a:t>
            </a:r>
          </a:p>
        </p:txBody>
      </p:sp>
      <p:sp>
        <p:nvSpPr>
          <p:cNvPr id="3" name="Text Placeholder 2">
            <a:extLst>
              <a:ext uri="{FF2B5EF4-FFF2-40B4-BE49-F238E27FC236}">
                <a16:creationId xmlns:a16="http://schemas.microsoft.com/office/drawing/2014/main" id="{39B6C02E-4FD3-2C49-B052-32FEE491024E}"/>
              </a:ext>
            </a:extLst>
          </p:cNvPr>
          <p:cNvSpPr>
            <a:spLocks noGrp="1"/>
          </p:cNvSpPr>
          <p:nvPr>
            <p:ph type="body" idx="13"/>
          </p:nvPr>
        </p:nvSpPr>
        <p:spPr/>
        <p:txBody>
          <a:bodyPr/>
          <a:lstStyle/>
          <a:p>
            <a:r>
              <a:rPr lang="en-US" dirty="0"/>
              <a:t>Material and methods</a:t>
            </a:r>
          </a:p>
        </p:txBody>
      </p:sp>
      <p:sp>
        <p:nvSpPr>
          <p:cNvPr id="7" name="Freeform 6">
            <a:extLst>
              <a:ext uri="{FF2B5EF4-FFF2-40B4-BE49-F238E27FC236}">
                <a16:creationId xmlns:a16="http://schemas.microsoft.com/office/drawing/2014/main" id="{D0EDEA86-5EF5-804C-8AE9-D1E4AB04D71E}"/>
              </a:ext>
            </a:extLst>
          </p:cNvPr>
          <p:cNvSpPr/>
          <p:nvPr/>
        </p:nvSpPr>
        <p:spPr>
          <a:xfrm>
            <a:off x="5660578" y="6760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2EEEF742-815E-CB49-94DC-9FD0333840AE}"/>
              </a:ext>
            </a:extLst>
          </p:cNvPr>
          <p:cNvSpPr/>
          <p:nvPr/>
        </p:nvSpPr>
        <p:spPr>
          <a:xfrm>
            <a:off x="6460823" y="2107410"/>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50233E47-BBA5-3943-A78F-31A827A9C578}"/>
              </a:ext>
            </a:extLst>
          </p:cNvPr>
          <p:cNvSpPr/>
          <p:nvPr/>
        </p:nvSpPr>
        <p:spPr>
          <a:xfrm>
            <a:off x="7020147" y="352880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0234FCB-A323-704C-A3E7-1CCA5EBB6843}"/>
              </a:ext>
            </a:extLst>
          </p:cNvPr>
          <p:cNvCxnSpPr>
            <a:cxnSpLocks/>
          </p:cNvCxnSpPr>
          <p:nvPr/>
        </p:nvCxnSpPr>
        <p:spPr>
          <a:xfrm flipV="1">
            <a:off x="5501810" y="5132939"/>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C808DD-6955-9F44-8034-5AD168066F00}"/>
              </a:ext>
            </a:extLst>
          </p:cNvPr>
          <p:cNvSpPr txBox="1"/>
          <p:nvPr/>
        </p:nvSpPr>
        <p:spPr>
          <a:xfrm>
            <a:off x="5017348" y="5317123"/>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12" name="Straight Arrow Connector 11">
            <a:extLst>
              <a:ext uri="{FF2B5EF4-FFF2-40B4-BE49-F238E27FC236}">
                <a16:creationId xmlns:a16="http://schemas.microsoft.com/office/drawing/2014/main" id="{6AEA5F6C-9EA6-F147-8A32-2C0CCDFEB136}"/>
              </a:ext>
            </a:extLst>
          </p:cNvPr>
          <p:cNvCxnSpPr>
            <a:cxnSpLocks/>
          </p:cNvCxnSpPr>
          <p:nvPr/>
        </p:nvCxnSpPr>
        <p:spPr>
          <a:xfrm flipV="1">
            <a:off x="5488747" y="6517796"/>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81B55A-F634-5048-959C-1E50222536CF}"/>
              </a:ext>
            </a:extLst>
          </p:cNvPr>
          <p:cNvSpPr txBox="1"/>
          <p:nvPr/>
        </p:nvSpPr>
        <p:spPr>
          <a:xfrm>
            <a:off x="8709826" y="6521606"/>
            <a:ext cx="1324650" cy="307777"/>
          </a:xfrm>
          <a:prstGeom prst="rect">
            <a:avLst/>
          </a:prstGeom>
          <a:noFill/>
        </p:spPr>
        <p:txBody>
          <a:bodyPr wrap="square" lIns="90000" rtlCol="0">
            <a:spAutoFit/>
          </a:bodyPr>
          <a:lstStyle/>
          <a:p>
            <a:r>
              <a:rPr lang="en-US" sz="1400" dirty="0"/>
              <a:t>Time (days)</a:t>
            </a:r>
            <a:endParaRPr lang="en-US" sz="1400" baseline="-25000" dirty="0"/>
          </a:p>
        </p:txBody>
      </p:sp>
      <p:cxnSp>
        <p:nvCxnSpPr>
          <p:cNvPr id="14" name="Straight Arrow Connector 13">
            <a:extLst>
              <a:ext uri="{FF2B5EF4-FFF2-40B4-BE49-F238E27FC236}">
                <a16:creationId xmlns:a16="http://schemas.microsoft.com/office/drawing/2014/main" id="{04BAD082-93E4-7C4D-88FF-DDA8FE3E03C4}"/>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E83FAA-12FA-EC43-A05E-6D94527D0753}"/>
              </a:ext>
            </a:extLst>
          </p:cNvPr>
          <p:cNvCxnSpPr>
            <a:cxnSpLocks/>
          </p:cNvCxnSpPr>
          <p:nvPr/>
        </p:nvCxnSpPr>
        <p:spPr>
          <a:xfrm flipV="1">
            <a:off x="5651401" y="4912446"/>
            <a:ext cx="3741380" cy="4842"/>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C7E1873-E7D9-2548-800D-CFE3FE1107EA}"/>
              </a:ext>
            </a:extLst>
          </p:cNvPr>
          <p:cNvCxnSpPr>
            <a:cxnSpLocks/>
          </p:cNvCxnSpPr>
          <p:nvPr/>
        </p:nvCxnSpPr>
        <p:spPr>
          <a:xfrm>
            <a:off x="5637370" y="3286543"/>
            <a:ext cx="767135"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13797C7-A65B-2643-977A-DE78755B8C93}"/>
              </a:ext>
            </a:extLst>
          </p:cNvPr>
          <p:cNvCxnSpPr>
            <a:cxnSpLocks/>
          </p:cNvCxnSpPr>
          <p:nvPr/>
        </p:nvCxnSpPr>
        <p:spPr>
          <a:xfrm>
            <a:off x="5660578" y="4265338"/>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2F97FB8-A829-C349-B742-B247FC6DADB5}"/>
              </a:ext>
            </a:extLst>
          </p:cNvPr>
          <p:cNvSpPr txBox="1"/>
          <p:nvPr/>
        </p:nvSpPr>
        <p:spPr>
          <a:xfrm>
            <a:off x="6224861" y="3906790"/>
            <a:ext cx="554212"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N</a:t>
            </a:r>
          </a:p>
        </p:txBody>
      </p:sp>
      <p:sp>
        <p:nvSpPr>
          <p:cNvPr id="28" name="TextBox 27">
            <a:extLst>
              <a:ext uri="{FF2B5EF4-FFF2-40B4-BE49-F238E27FC236}">
                <a16:creationId xmlns:a16="http://schemas.microsoft.com/office/drawing/2014/main" id="{1B65A8A5-BA04-404B-B1BF-12DD39D152A4}"/>
              </a:ext>
            </a:extLst>
          </p:cNvPr>
          <p:cNvSpPr txBox="1"/>
          <p:nvPr/>
        </p:nvSpPr>
        <p:spPr>
          <a:xfrm>
            <a:off x="5817713" y="2845995"/>
            <a:ext cx="1555668"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2</a:t>
            </a:r>
          </a:p>
        </p:txBody>
      </p:sp>
      <p:sp>
        <p:nvSpPr>
          <p:cNvPr id="29" name="TextBox 28">
            <a:extLst>
              <a:ext uri="{FF2B5EF4-FFF2-40B4-BE49-F238E27FC236}">
                <a16:creationId xmlns:a16="http://schemas.microsoft.com/office/drawing/2014/main" id="{D241AA63-F190-7048-9D6C-ABCD9252001D}"/>
              </a:ext>
            </a:extLst>
          </p:cNvPr>
          <p:cNvSpPr txBox="1"/>
          <p:nvPr/>
        </p:nvSpPr>
        <p:spPr>
          <a:xfrm>
            <a:off x="5006989" y="1499133"/>
            <a:ext cx="810721" cy="369332"/>
          </a:xfrm>
          <a:prstGeom prst="rect">
            <a:avLst/>
          </a:prstGeom>
          <a:noFill/>
        </p:spPr>
        <p:txBody>
          <a:bodyPr wrap="square" rtlCol="0">
            <a:spAutoFit/>
          </a:bodyPr>
          <a:lstStyle/>
          <a:p>
            <a:r>
              <a:rPr lang="en-US" b="1" dirty="0">
                <a:solidFill>
                  <a:srgbClr val="C00000"/>
                </a:solidFill>
              </a:rPr>
              <a:t>F</a:t>
            </a:r>
            <a:r>
              <a:rPr lang="en-US" b="1" baseline="-25000" dirty="0">
                <a:solidFill>
                  <a:srgbClr val="C00000"/>
                </a:solidFill>
              </a:rPr>
              <a:t>1</a:t>
            </a:r>
            <a:r>
              <a:rPr lang="en-US" b="1" dirty="0">
                <a:solidFill>
                  <a:srgbClr val="C00000"/>
                </a:solidFill>
              </a:rPr>
              <a:t>= 0</a:t>
            </a:r>
            <a:endParaRPr lang="en-US" b="1" baseline="-25000" dirty="0">
              <a:solidFill>
                <a:srgbClr val="C00000"/>
              </a:solidFill>
            </a:endParaRPr>
          </a:p>
        </p:txBody>
      </p:sp>
      <p:sp>
        <p:nvSpPr>
          <p:cNvPr id="30" name="Rectangle 29">
            <a:extLst>
              <a:ext uri="{FF2B5EF4-FFF2-40B4-BE49-F238E27FC236}">
                <a16:creationId xmlns:a16="http://schemas.microsoft.com/office/drawing/2014/main" id="{736EBB82-28EB-A541-AA67-C204FAE8A380}"/>
              </a:ext>
            </a:extLst>
          </p:cNvPr>
          <p:cNvSpPr/>
          <p:nvPr/>
        </p:nvSpPr>
        <p:spPr>
          <a:xfrm>
            <a:off x="5643627" y="3436311"/>
            <a:ext cx="348172" cy="369332"/>
          </a:xfrm>
          <a:prstGeom prst="rect">
            <a:avLst/>
          </a:prstGeom>
        </p:spPr>
        <p:txBody>
          <a:bodyPr wrap="square">
            <a:spAutoFit/>
          </a:bodyPr>
          <a:lstStyle/>
          <a:p>
            <a:r>
              <a:rPr lang="en-US" b="1" dirty="0">
                <a:solidFill>
                  <a:srgbClr val="C00000"/>
                </a:solidFill>
              </a:rPr>
              <a:t>…</a:t>
            </a:r>
            <a:endParaRPr lang="en-US" b="1" baseline="-25000" dirty="0">
              <a:solidFill>
                <a:srgbClr val="C00000"/>
              </a:solidFill>
            </a:endParaRPr>
          </a:p>
        </p:txBody>
      </p:sp>
      <p:sp>
        <p:nvSpPr>
          <p:cNvPr id="32" name="TextBox 31">
            <a:extLst>
              <a:ext uri="{FF2B5EF4-FFF2-40B4-BE49-F238E27FC236}">
                <a16:creationId xmlns:a16="http://schemas.microsoft.com/office/drawing/2014/main" id="{DC5A648C-005F-D442-9849-1E013F2D2654}"/>
              </a:ext>
            </a:extLst>
          </p:cNvPr>
          <p:cNvSpPr txBox="1"/>
          <p:nvPr/>
        </p:nvSpPr>
        <p:spPr>
          <a:xfrm>
            <a:off x="8047994" y="3933092"/>
            <a:ext cx="1555668" cy="369332"/>
          </a:xfrm>
          <a:prstGeom prst="rect">
            <a:avLst/>
          </a:prstGeom>
          <a:noFill/>
        </p:spPr>
        <p:txBody>
          <a:bodyPr wrap="square" rtlCol="0">
            <a:spAutoFit/>
          </a:bodyPr>
          <a:lstStyle/>
          <a:p>
            <a:r>
              <a:rPr lang="en-US" b="1" dirty="0"/>
              <a:t>D</a:t>
            </a:r>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398386"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39" name="Right Arrow 38">
            <a:extLst>
              <a:ext uri="{FF2B5EF4-FFF2-40B4-BE49-F238E27FC236}">
                <a16:creationId xmlns:a16="http://schemas.microsoft.com/office/drawing/2014/main" id="{978A5D1E-E486-1842-B0CF-105EEFE881B3}"/>
              </a:ext>
            </a:extLst>
          </p:cNvPr>
          <p:cNvSpPr/>
          <p:nvPr/>
        </p:nvSpPr>
        <p:spPr>
          <a:xfrm rot="5400000">
            <a:off x="10014875" y="4172593"/>
            <a:ext cx="636405" cy="91729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466B052-56C3-F346-966F-6AAB0F78FB9B}"/>
              </a:ext>
            </a:extLst>
          </p:cNvPr>
          <p:cNvSpPr txBox="1"/>
          <p:nvPr/>
        </p:nvSpPr>
        <p:spPr>
          <a:xfrm>
            <a:off x="10838287" y="4366952"/>
            <a:ext cx="1555668" cy="369332"/>
          </a:xfrm>
          <a:prstGeom prst="rect">
            <a:avLst/>
          </a:prstGeom>
          <a:noFill/>
        </p:spPr>
        <p:txBody>
          <a:bodyPr wrap="square" rtlCol="0">
            <a:spAutoFit/>
          </a:bodyPr>
          <a:lstStyle/>
          <a:p>
            <a:r>
              <a:rPr lang="en-US" b="1" dirty="0"/>
              <a:t>Averaging</a:t>
            </a:r>
          </a:p>
        </p:txBody>
      </p:sp>
      <p:sp>
        <p:nvSpPr>
          <p:cNvPr id="41" name="Right Arrow 40">
            <a:extLst>
              <a:ext uri="{FF2B5EF4-FFF2-40B4-BE49-F238E27FC236}">
                <a16:creationId xmlns:a16="http://schemas.microsoft.com/office/drawing/2014/main" id="{4EF34A5B-2FA5-6A46-AFDB-FAF9C25C86C8}"/>
              </a:ext>
            </a:extLst>
          </p:cNvPr>
          <p:cNvSpPr/>
          <p:nvPr/>
        </p:nvSpPr>
        <p:spPr>
          <a:xfrm>
            <a:off x="3773833" y="240461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E72A77F-044D-AB44-9F3B-0BBA18078A54}"/>
              </a:ext>
            </a:extLst>
          </p:cNvPr>
          <p:cNvSpPr txBox="1"/>
          <p:nvPr/>
        </p:nvSpPr>
        <p:spPr>
          <a:xfrm>
            <a:off x="3672111" y="1850728"/>
            <a:ext cx="1555668" cy="369332"/>
          </a:xfrm>
          <a:prstGeom prst="rect">
            <a:avLst/>
          </a:prstGeom>
          <a:noFill/>
        </p:spPr>
        <p:txBody>
          <a:bodyPr wrap="square" rtlCol="0">
            <a:spAutoFit/>
          </a:bodyPr>
          <a:lstStyle/>
          <a:p>
            <a:r>
              <a:rPr lang="en-US" b="1" dirty="0"/>
              <a:t>Alignment</a:t>
            </a:r>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sp>
        <p:nvSpPr>
          <p:cNvPr id="57" name="Freeform 56">
            <a:extLst>
              <a:ext uri="{FF2B5EF4-FFF2-40B4-BE49-F238E27FC236}">
                <a16:creationId xmlns:a16="http://schemas.microsoft.com/office/drawing/2014/main" id="{AB667354-C6A1-B64A-8EBB-5E9254C3F12B}"/>
              </a:ext>
            </a:extLst>
          </p:cNvPr>
          <p:cNvSpPr/>
          <p:nvPr/>
        </p:nvSpPr>
        <p:spPr>
          <a:xfrm>
            <a:off x="7014369" y="523295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9BA21279-E715-4041-8E85-6DBF9408D18C}"/>
              </a:ext>
            </a:extLst>
          </p:cNvPr>
          <p:cNvSpPr/>
          <p:nvPr/>
        </p:nvSpPr>
        <p:spPr>
          <a:xfrm>
            <a:off x="6453567" y="5235241"/>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BA97112F-4B20-904E-9178-198A5376AF00}"/>
              </a:ext>
            </a:extLst>
          </p:cNvPr>
          <p:cNvSpPr/>
          <p:nvPr/>
        </p:nvSpPr>
        <p:spPr>
          <a:xfrm>
            <a:off x="5653322" y="5240796"/>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61">
            <a:extLst>
              <a:ext uri="{FF2B5EF4-FFF2-40B4-BE49-F238E27FC236}">
                <a16:creationId xmlns:a16="http://schemas.microsoft.com/office/drawing/2014/main" id="{42FBFBCC-E768-2E4D-B9CA-D02E32A8C8C9}"/>
              </a:ext>
            </a:extLst>
          </p:cNvPr>
          <p:cNvSpPr/>
          <p:nvPr/>
        </p:nvSpPr>
        <p:spPr>
          <a:xfrm>
            <a:off x="5665248" y="5229038"/>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CBC3487B-7C3B-EE4D-AF0F-E52C19C302B7}"/>
              </a:ext>
            </a:extLst>
          </p:cNvPr>
          <p:cNvCxnSpPr>
            <a:cxnSpLocks/>
          </p:cNvCxnSpPr>
          <p:nvPr/>
        </p:nvCxnSpPr>
        <p:spPr>
          <a:xfrm>
            <a:off x="7018460" y="4264288"/>
            <a:ext cx="239721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E38EF61E-6F5F-A84B-83AF-00EE1EA2F1D6}"/>
              </a:ext>
            </a:extLst>
          </p:cNvPr>
          <p:cNvSpPr txBox="1"/>
          <p:nvPr/>
        </p:nvSpPr>
        <p:spPr>
          <a:xfrm>
            <a:off x="1804696" y="4403856"/>
            <a:ext cx="810384" cy="369332"/>
          </a:xfrm>
          <a:prstGeom prst="rect">
            <a:avLst/>
          </a:prstGeom>
          <a:noFill/>
        </p:spPr>
        <p:txBody>
          <a:bodyPr wrap="square" rtlCol="0">
            <a:spAutoFit/>
          </a:bodyPr>
          <a:lstStyle/>
          <a:p>
            <a:r>
              <a:rPr lang="en-US" b="1" dirty="0"/>
              <a:t>D=20</a:t>
            </a:r>
          </a:p>
        </p:txBody>
      </p:sp>
      <p:sp>
        <p:nvSpPr>
          <p:cNvPr id="72" name="TextBox 71">
            <a:extLst>
              <a:ext uri="{FF2B5EF4-FFF2-40B4-BE49-F238E27FC236}">
                <a16:creationId xmlns:a16="http://schemas.microsoft.com/office/drawing/2014/main" id="{968680EB-E2F4-B449-AAA5-E1C0CCDB5016}"/>
              </a:ext>
            </a:extLst>
          </p:cNvPr>
          <p:cNvSpPr txBox="1"/>
          <p:nvPr/>
        </p:nvSpPr>
        <p:spPr>
          <a:xfrm>
            <a:off x="7222493" y="4576417"/>
            <a:ext cx="725728" cy="369332"/>
          </a:xfrm>
          <a:prstGeom prst="rect">
            <a:avLst/>
          </a:prstGeom>
          <a:noFill/>
        </p:spPr>
        <p:txBody>
          <a:bodyPr wrap="square" rtlCol="0">
            <a:spAutoFit/>
          </a:bodyPr>
          <a:lstStyle/>
          <a:p>
            <a:r>
              <a:rPr lang="en-US" b="1" dirty="0"/>
              <a:t>K=35</a:t>
            </a:r>
          </a:p>
        </p:txBody>
      </p:sp>
      <p:sp>
        <p:nvSpPr>
          <p:cNvPr id="74" name="TextBox 73">
            <a:extLst>
              <a:ext uri="{FF2B5EF4-FFF2-40B4-BE49-F238E27FC236}">
                <a16:creationId xmlns:a16="http://schemas.microsoft.com/office/drawing/2014/main" id="{54297EF8-0300-054C-8651-2E30CECFA90B}"/>
              </a:ext>
            </a:extLst>
          </p:cNvPr>
          <p:cNvSpPr txBox="1"/>
          <p:nvPr/>
        </p:nvSpPr>
        <p:spPr>
          <a:xfrm>
            <a:off x="3584003" y="3352758"/>
            <a:ext cx="1592475" cy="338554"/>
          </a:xfrm>
          <a:prstGeom prst="rect">
            <a:avLst/>
          </a:prstGeom>
          <a:noFill/>
          <a:ln>
            <a:noFill/>
          </a:ln>
        </p:spPr>
        <p:txBody>
          <a:bodyPr wrap="square" rtlCol="0">
            <a:spAutoFit/>
          </a:bodyPr>
          <a:lstStyle/>
          <a:p>
            <a:r>
              <a:rPr lang="en-US" sz="1600" b="1" dirty="0">
                <a:solidFill>
                  <a:srgbClr val="C00000"/>
                </a:solidFill>
              </a:rPr>
              <a:t>Max offset = 15</a:t>
            </a:r>
          </a:p>
        </p:txBody>
      </p:sp>
      <p:sp>
        <p:nvSpPr>
          <p:cNvPr id="77" name="Rectangle 76">
            <a:extLst>
              <a:ext uri="{FF2B5EF4-FFF2-40B4-BE49-F238E27FC236}">
                <a16:creationId xmlns:a16="http://schemas.microsoft.com/office/drawing/2014/main" id="{3D9D0D20-3594-D84F-B755-48BDE3A0E12B}"/>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F63A1BB9-53D7-2C46-9186-41BFA89883CA}"/>
              </a:ext>
            </a:extLst>
          </p:cNvPr>
          <p:cNvSpPr txBox="1"/>
          <p:nvPr/>
        </p:nvSpPr>
        <p:spPr>
          <a:xfrm>
            <a:off x="3708710" y="5847825"/>
            <a:ext cx="1724563" cy="338554"/>
          </a:xfrm>
          <a:prstGeom prst="rect">
            <a:avLst/>
          </a:prstGeom>
          <a:noFill/>
        </p:spPr>
        <p:txBody>
          <a:bodyPr wrap="square" lIns="90000" rtlCol="0">
            <a:spAutoFit/>
          </a:bodyPr>
          <a:lstStyle/>
          <a:p>
            <a:r>
              <a:rPr lang="en-US" sz="1600" u="sng" dirty="0"/>
              <a:t>Typical profile</a:t>
            </a:r>
            <a:endParaRPr lang="en-US" sz="1600" u="sng" baseline="-25000" dirty="0"/>
          </a:p>
        </p:txBody>
      </p:sp>
      <p:sp>
        <p:nvSpPr>
          <p:cNvPr id="79" name="TextBox 78">
            <a:extLst>
              <a:ext uri="{FF2B5EF4-FFF2-40B4-BE49-F238E27FC236}">
                <a16:creationId xmlns:a16="http://schemas.microsoft.com/office/drawing/2014/main" id="{7700E0EB-5115-7F40-B8D5-03CB316E3C07}"/>
              </a:ext>
            </a:extLst>
          </p:cNvPr>
          <p:cNvSpPr txBox="1"/>
          <p:nvPr/>
        </p:nvSpPr>
        <p:spPr>
          <a:xfrm>
            <a:off x="5438564" y="284839"/>
            <a:ext cx="4061271" cy="338554"/>
          </a:xfrm>
          <a:prstGeom prst="rect">
            <a:avLst/>
          </a:prstGeom>
          <a:noFill/>
        </p:spPr>
        <p:txBody>
          <a:bodyPr wrap="square" lIns="90000" rtlCol="0">
            <a:spAutoFit/>
          </a:bodyPr>
          <a:lstStyle/>
          <a:p>
            <a:r>
              <a:rPr lang="en-US" sz="1600" u="sng" dirty="0"/>
              <a:t>Shifted interventions</a:t>
            </a:r>
            <a:endParaRPr lang="en-US" sz="1600" u="sng" baseline="-25000" dirty="0"/>
          </a:p>
        </p:txBody>
      </p:sp>
      <p:sp>
        <p:nvSpPr>
          <p:cNvPr id="81" name="TextBox 80">
            <a:extLst>
              <a:ext uri="{FF2B5EF4-FFF2-40B4-BE49-F238E27FC236}">
                <a16:creationId xmlns:a16="http://schemas.microsoft.com/office/drawing/2014/main" id="{6DFCFE81-9606-2849-B40E-F90258766BDE}"/>
              </a:ext>
            </a:extLst>
          </p:cNvPr>
          <p:cNvSpPr txBox="1"/>
          <p:nvPr/>
        </p:nvSpPr>
        <p:spPr>
          <a:xfrm>
            <a:off x="194754" y="505635"/>
            <a:ext cx="3912995" cy="338554"/>
          </a:xfrm>
          <a:prstGeom prst="rect">
            <a:avLst/>
          </a:prstGeom>
          <a:noFill/>
        </p:spPr>
        <p:txBody>
          <a:bodyPr wrap="square" lIns="90000" rtlCol="0">
            <a:spAutoFit/>
          </a:bodyPr>
          <a:lstStyle/>
          <a:p>
            <a:r>
              <a:rPr lang="en-US" sz="1600" u="sng" dirty="0"/>
              <a:t>N = 119 </a:t>
            </a:r>
            <a:r>
              <a:rPr lang="en-US" sz="1600" u="sng" dirty="0" err="1"/>
              <a:t>normalised</a:t>
            </a:r>
            <a:r>
              <a:rPr lang="en-US" sz="1600" u="sng" dirty="0"/>
              <a:t> antibiotic interventions</a:t>
            </a:r>
            <a:endParaRPr lang="en-US" sz="1600" u="sng" baseline="-25000" dirty="0"/>
          </a:p>
        </p:txBody>
      </p:sp>
    </p:spTree>
    <p:extLst>
      <p:ext uri="{BB962C8B-B14F-4D97-AF65-F5344CB8AC3E}">
        <p14:creationId xmlns:p14="http://schemas.microsoft.com/office/powerpoint/2010/main" val="3069011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Alignment model: numerical stability</a:t>
            </a:r>
          </a:p>
        </p:txBody>
      </p:sp>
      <p:sp>
        <p:nvSpPr>
          <p:cNvPr id="3" name="Text Placeholder 2">
            <a:extLst>
              <a:ext uri="{FF2B5EF4-FFF2-40B4-BE49-F238E27FC236}">
                <a16:creationId xmlns:a16="http://schemas.microsoft.com/office/drawing/2014/main" id="{39B6C02E-4FD3-2C49-B052-32FEE491024E}"/>
              </a:ext>
            </a:extLst>
          </p:cNvPr>
          <p:cNvSpPr>
            <a:spLocks noGrp="1"/>
          </p:cNvSpPr>
          <p:nvPr>
            <p:ph type="body" idx="13"/>
          </p:nvPr>
        </p:nvSpPr>
        <p:spPr/>
        <p:txBody>
          <a:bodyPr/>
          <a:lstStyle/>
          <a:p>
            <a:r>
              <a:rPr lang="en-US" dirty="0"/>
              <a:t>Material and methods</a:t>
            </a:r>
          </a:p>
        </p:txBody>
      </p:sp>
      <p:sp>
        <p:nvSpPr>
          <p:cNvPr id="4" name="Rectangle 3">
            <a:extLst>
              <a:ext uri="{FF2B5EF4-FFF2-40B4-BE49-F238E27FC236}">
                <a16:creationId xmlns:a16="http://schemas.microsoft.com/office/drawing/2014/main" id="{1D7CFDCE-4E18-9045-90A8-06C5AD3C7ACB}"/>
              </a:ext>
            </a:extLst>
          </p:cNvPr>
          <p:cNvSpPr/>
          <p:nvPr/>
        </p:nvSpPr>
        <p:spPr>
          <a:xfrm>
            <a:off x="6958842" y="3516199"/>
            <a:ext cx="66697" cy="64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DBEF7B-4209-6D42-AC67-54847933A9F2}"/>
              </a:ext>
            </a:extLst>
          </p:cNvPr>
          <p:cNvSpPr/>
          <p:nvPr/>
        </p:nvSpPr>
        <p:spPr>
          <a:xfrm>
            <a:off x="6960577" y="518770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9E370D-4861-E449-915D-530A876CED2E}"/>
              </a:ext>
            </a:extLst>
          </p:cNvPr>
          <p:cNvSpPr/>
          <p:nvPr/>
        </p:nvSpPr>
        <p:spPr>
          <a:xfrm>
            <a:off x="6388080" y="5175447"/>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D0EDEA86-5EF5-804C-8AE9-D1E4AB04D71E}"/>
              </a:ext>
            </a:extLst>
          </p:cNvPr>
          <p:cNvSpPr/>
          <p:nvPr/>
        </p:nvSpPr>
        <p:spPr>
          <a:xfrm>
            <a:off x="5660578" y="6760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2EEEF742-815E-CB49-94DC-9FD0333840AE}"/>
              </a:ext>
            </a:extLst>
          </p:cNvPr>
          <p:cNvSpPr/>
          <p:nvPr/>
        </p:nvSpPr>
        <p:spPr>
          <a:xfrm>
            <a:off x="6460823" y="2107410"/>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50233E47-BBA5-3943-A78F-31A827A9C578}"/>
              </a:ext>
            </a:extLst>
          </p:cNvPr>
          <p:cNvSpPr/>
          <p:nvPr/>
        </p:nvSpPr>
        <p:spPr>
          <a:xfrm>
            <a:off x="7020147" y="352880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0234FCB-A323-704C-A3E7-1CCA5EBB6843}"/>
              </a:ext>
            </a:extLst>
          </p:cNvPr>
          <p:cNvCxnSpPr>
            <a:cxnSpLocks/>
          </p:cNvCxnSpPr>
          <p:nvPr/>
        </p:nvCxnSpPr>
        <p:spPr>
          <a:xfrm flipV="1">
            <a:off x="5501810" y="5132939"/>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C808DD-6955-9F44-8034-5AD168066F00}"/>
              </a:ext>
            </a:extLst>
          </p:cNvPr>
          <p:cNvSpPr txBox="1"/>
          <p:nvPr/>
        </p:nvSpPr>
        <p:spPr>
          <a:xfrm>
            <a:off x="5017348" y="5317123"/>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12" name="Straight Arrow Connector 11">
            <a:extLst>
              <a:ext uri="{FF2B5EF4-FFF2-40B4-BE49-F238E27FC236}">
                <a16:creationId xmlns:a16="http://schemas.microsoft.com/office/drawing/2014/main" id="{6AEA5F6C-9EA6-F147-8A32-2C0CCDFEB136}"/>
              </a:ext>
            </a:extLst>
          </p:cNvPr>
          <p:cNvCxnSpPr>
            <a:cxnSpLocks/>
          </p:cNvCxnSpPr>
          <p:nvPr/>
        </p:nvCxnSpPr>
        <p:spPr>
          <a:xfrm flipV="1">
            <a:off x="5488747" y="6517796"/>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81B55A-F634-5048-959C-1E50222536CF}"/>
              </a:ext>
            </a:extLst>
          </p:cNvPr>
          <p:cNvSpPr txBox="1"/>
          <p:nvPr/>
        </p:nvSpPr>
        <p:spPr>
          <a:xfrm>
            <a:off x="8709826" y="6521606"/>
            <a:ext cx="1324650" cy="307777"/>
          </a:xfrm>
          <a:prstGeom prst="rect">
            <a:avLst/>
          </a:prstGeom>
          <a:noFill/>
        </p:spPr>
        <p:txBody>
          <a:bodyPr wrap="square" lIns="90000" rtlCol="0">
            <a:spAutoFit/>
          </a:bodyPr>
          <a:lstStyle/>
          <a:p>
            <a:r>
              <a:rPr lang="en-US" sz="1400" dirty="0"/>
              <a:t>Time (days)</a:t>
            </a:r>
            <a:endParaRPr lang="en-US" sz="1400" baseline="-25000" dirty="0"/>
          </a:p>
        </p:txBody>
      </p:sp>
      <p:cxnSp>
        <p:nvCxnSpPr>
          <p:cNvPr id="14" name="Straight Arrow Connector 13">
            <a:extLst>
              <a:ext uri="{FF2B5EF4-FFF2-40B4-BE49-F238E27FC236}">
                <a16:creationId xmlns:a16="http://schemas.microsoft.com/office/drawing/2014/main" id="{04BAD082-93E4-7C4D-88FF-DDA8FE3E03C4}"/>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429EB6D-BC28-C645-BF91-B11E4F6B9DC1}"/>
              </a:ext>
            </a:extLst>
          </p:cNvPr>
          <p:cNvSpPr txBox="1"/>
          <p:nvPr/>
        </p:nvSpPr>
        <p:spPr>
          <a:xfrm>
            <a:off x="1804696" y="4403856"/>
            <a:ext cx="810384" cy="369332"/>
          </a:xfrm>
          <a:prstGeom prst="rect">
            <a:avLst/>
          </a:prstGeom>
          <a:noFill/>
        </p:spPr>
        <p:txBody>
          <a:bodyPr wrap="square" rtlCol="0">
            <a:spAutoFit/>
          </a:bodyPr>
          <a:lstStyle/>
          <a:p>
            <a:r>
              <a:rPr lang="en-US" b="1" dirty="0"/>
              <a:t>D=20</a:t>
            </a:r>
          </a:p>
        </p:txBody>
      </p:sp>
      <p:sp>
        <p:nvSpPr>
          <p:cNvPr id="16" name="TextBox 15">
            <a:extLst>
              <a:ext uri="{FF2B5EF4-FFF2-40B4-BE49-F238E27FC236}">
                <a16:creationId xmlns:a16="http://schemas.microsoft.com/office/drawing/2014/main" id="{856C3ED8-FF92-5C4B-AD47-AFD8ED5FF5F6}"/>
              </a:ext>
            </a:extLst>
          </p:cNvPr>
          <p:cNvSpPr txBox="1"/>
          <p:nvPr/>
        </p:nvSpPr>
        <p:spPr>
          <a:xfrm>
            <a:off x="7222493" y="4576417"/>
            <a:ext cx="725728" cy="369332"/>
          </a:xfrm>
          <a:prstGeom prst="rect">
            <a:avLst/>
          </a:prstGeom>
          <a:noFill/>
        </p:spPr>
        <p:txBody>
          <a:bodyPr wrap="square" rtlCol="0">
            <a:spAutoFit/>
          </a:bodyPr>
          <a:lstStyle/>
          <a:p>
            <a:r>
              <a:rPr lang="en-US" b="1" dirty="0"/>
              <a:t>K=35</a:t>
            </a:r>
          </a:p>
        </p:txBody>
      </p:sp>
      <p:cxnSp>
        <p:nvCxnSpPr>
          <p:cNvPr id="17" name="Straight Arrow Connector 16">
            <a:extLst>
              <a:ext uri="{FF2B5EF4-FFF2-40B4-BE49-F238E27FC236}">
                <a16:creationId xmlns:a16="http://schemas.microsoft.com/office/drawing/2014/main" id="{12E83FAA-12FA-EC43-A05E-6D94527D0753}"/>
              </a:ext>
            </a:extLst>
          </p:cNvPr>
          <p:cNvCxnSpPr>
            <a:cxnSpLocks/>
          </p:cNvCxnSpPr>
          <p:nvPr/>
        </p:nvCxnSpPr>
        <p:spPr>
          <a:xfrm flipV="1">
            <a:off x="5651401" y="4912446"/>
            <a:ext cx="3741380" cy="4842"/>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20" name="Freeform 19">
            <a:extLst>
              <a:ext uri="{FF2B5EF4-FFF2-40B4-BE49-F238E27FC236}">
                <a16:creationId xmlns:a16="http://schemas.microsoft.com/office/drawing/2014/main" id="{41DFA1B8-5A03-7D4E-8927-149A450DD252}"/>
              </a:ext>
            </a:extLst>
          </p:cNvPr>
          <p:cNvSpPr/>
          <p:nvPr/>
        </p:nvSpPr>
        <p:spPr>
          <a:xfrm flipV="1">
            <a:off x="8749893" y="2097799"/>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1A3F73-2B40-B849-9DD0-51ACB77BB8CD}"/>
              </a:ext>
            </a:extLst>
          </p:cNvPr>
          <p:cNvSpPr/>
          <p:nvPr/>
        </p:nvSpPr>
        <p:spPr>
          <a:xfrm>
            <a:off x="9444069" y="2063903"/>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2" name="Freeform 21">
            <a:extLst>
              <a:ext uri="{FF2B5EF4-FFF2-40B4-BE49-F238E27FC236}">
                <a16:creationId xmlns:a16="http://schemas.microsoft.com/office/drawing/2014/main" id="{54EA5A0A-5BBE-724D-9C47-686DD3D7145F}"/>
              </a:ext>
            </a:extLst>
          </p:cNvPr>
          <p:cNvSpPr/>
          <p:nvPr/>
        </p:nvSpPr>
        <p:spPr>
          <a:xfrm>
            <a:off x="7989336" y="663524"/>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cxnSp>
        <p:nvCxnSpPr>
          <p:cNvPr id="23" name="Straight Arrow Connector 22">
            <a:extLst>
              <a:ext uri="{FF2B5EF4-FFF2-40B4-BE49-F238E27FC236}">
                <a16:creationId xmlns:a16="http://schemas.microsoft.com/office/drawing/2014/main" id="{8C7E1873-E7D9-2548-800D-CFE3FE1107EA}"/>
              </a:ext>
            </a:extLst>
          </p:cNvPr>
          <p:cNvCxnSpPr>
            <a:cxnSpLocks/>
          </p:cNvCxnSpPr>
          <p:nvPr/>
        </p:nvCxnSpPr>
        <p:spPr>
          <a:xfrm>
            <a:off x="5637370" y="3286543"/>
            <a:ext cx="767135"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13797C7-A65B-2643-977A-DE78755B8C93}"/>
              </a:ext>
            </a:extLst>
          </p:cNvPr>
          <p:cNvCxnSpPr>
            <a:cxnSpLocks/>
          </p:cNvCxnSpPr>
          <p:nvPr/>
        </p:nvCxnSpPr>
        <p:spPr>
          <a:xfrm>
            <a:off x="5660578" y="4265338"/>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37BC3B5E-659E-5246-9001-2C870A0953DC}"/>
              </a:ext>
            </a:extLst>
          </p:cNvPr>
          <p:cNvSpPr/>
          <p:nvPr/>
        </p:nvSpPr>
        <p:spPr>
          <a:xfrm>
            <a:off x="9355124" y="546586"/>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7" name="TextBox 26">
            <a:extLst>
              <a:ext uri="{FF2B5EF4-FFF2-40B4-BE49-F238E27FC236}">
                <a16:creationId xmlns:a16="http://schemas.microsoft.com/office/drawing/2014/main" id="{E2F97FB8-A829-C349-B742-B247FC6DADB5}"/>
              </a:ext>
            </a:extLst>
          </p:cNvPr>
          <p:cNvSpPr txBox="1"/>
          <p:nvPr/>
        </p:nvSpPr>
        <p:spPr>
          <a:xfrm>
            <a:off x="6224861" y="3906790"/>
            <a:ext cx="554212"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N</a:t>
            </a:r>
          </a:p>
        </p:txBody>
      </p:sp>
      <p:sp>
        <p:nvSpPr>
          <p:cNvPr id="28" name="TextBox 27">
            <a:extLst>
              <a:ext uri="{FF2B5EF4-FFF2-40B4-BE49-F238E27FC236}">
                <a16:creationId xmlns:a16="http://schemas.microsoft.com/office/drawing/2014/main" id="{1B65A8A5-BA04-404B-B1BF-12DD39D152A4}"/>
              </a:ext>
            </a:extLst>
          </p:cNvPr>
          <p:cNvSpPr txBox="1"/>
          <p:nvPr/>
        </p:nvSpPr>
        <p:spPr>
          <a:xfrm>
            <a:off x="5817713" y="2845995"/>
            <a:ext cx="1555668"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2</a:t>
            </a:r>
          </a:p>
        </p:txBody>
      </p:sp>
      <p:sp>
        <p:nvSpPr>
          <p:cNvPr id="29" name="TextBox 28">
            <a:extLst>
              <a:ext uri="{FF2B5EF4-FFF2-40B4-BE49-F238E27FC236}">
                <a16:creationId xmlns:a16="http://schemas.microsoft.com/office/drawing/2014/main" id="{D241AA63-F190-7048-9D6C-ABCD9252001D}"/>
              </a:ext>
            </a:extLst>
          </p:cNvPr>
          <p:cNvSpPr txBox="1"/>
          <p:nvPr/>
        </p:nvSpPr>
        <p:spPr>
          <a:xfrm>
            <a:off x="5006989" y="1499133"/>
            <a:ext cx="810721" cy="369332"/>
          </a:xfrm>
          <a:prstGeom prst="rect">
            <a:avLst/>
          </a:prstGeom>
          <a:noFill/>
        </p:spPr>
        <p:txBody>
          <a:bodyPr wrap="square" rtlCol="0">
            <a:spAutoFit/>
          </a:bodyPr>
          <a:lstStyle/>
          <a:p>
            <a:r>
              <a:rPr lang="en-US" b="1" dirty="0">
                <a:solidFill>
                  <a:srgbClr val="C00000"/>
                </a:solidFill>
              </a:rPr>
              <a:t>F</a:t>
            </a:r>
            <a:r>
              <a:rPr lang="en-US" b="1" baseline="-25000" dirty="0">
                <a:solidFill>
                  <a:srgbClr val="C00000"/>
                </a:solidFill>
              </a:rPr>
              <a:t>1</a:t>
            </a:r>
            <a:r>
              <a:rPr lang="en-US" b="1" dirty="0">
                <a:solidFill>
                  <a:srgbClr val="C00000"/>
                </a:solidFill>
              </a:rPr>
              <a:t>= 0</a:t>
            </a:r>
            <a:endParaRPr lang="en-US" b="1" baseline="-25000" dirty="0">
              <a:solidFill>
                <a:srgbClr val="C00000"/>
              </a:solidFill>
            </a:endParaRPr>
          </a:p>
        </p:txBody>
      </p:sp>
      <p:sp>
        <p:nvSpPr>
          <p:cNvPr id="30" name="Rectangle 29">
            <a:extLst>
              <a:ext uri="{FF2B5EF4-FFF2-40B4-BE49-F238E27FC236}">
                <a16:creationId xmlns:a16="http://schemas.microsoft.com/office/drawing/2014/main" id="{736EBB82-28EB-A541-AA67-C204FAE8A380}"/>
              </a:ext>
            </a:extLst>
          </p:cNvPr>
          <p:cNvSpPr/>
          <p:nvPr/>
        </p:nvSpPr>
        <p:spPr>
          <a:xfrm>
            <a:off x="5643627" y="3436311"/>
            <a:ext cx="348172" cy="369332"/>
          </a:xfrm>
          <a:prstGeom prst="rect">
            <a:avLst/>
          </a:prstGeom>
        </p:spPr>
        <p:txBody>
          <a:bodyPr wrap="square">
            <a:spAutoFit/>
          </a:bodyPr>
          <a:lstStyle/>
          <a:p>
            <a:r>
              <a:rPr lang="en-US" b="1" dirty="0">
                <a:solidFill>
                  <a:srgbClr val="C00000"/>
                </a:solidFill>
              </a:rPr>
              <a:t>…</a:t>
            </a:r>
            <a:endParaRPr lang="en-US" b="1" baseline="-25000" dirty="0">
              <a:solidFill>
                <a:srgbClr val="C00000"/>
              </a:solidFill>
            </a:endParaRPr>
          </a:p>
        </p:txBody>
      </p:sp>
      <p:sp>
        <p:nvSpPr>
          <p:cNvPr id="32" name="TextBox 31">
            <a:extLst>
              <a:ext uri="{FF2B5EF4-FFF2-40B4-BE49-F238E27FC236}">
                <a16:creationId xmlns:a16="http://schemas.microsoft.com/office/drawing/2014/main" id="{DC5A648C-005F-D442-9849-1E013F2D2654}"/>
              </a:ext>
            </a:extLst>
          </p:cNvPr>
          <p:cNvSpPr txBox="1"/>
          <p:nvPr/>
        </p:nvSpPr>
        <p:spPr>
          <a:xfrm>
            <a:off x="8047994" y="3933092"/>
            <a:ext cx="1555668" cy="369332"/>
          </a:xfrm>
          <a:prstGeom prst="rect">
            <a:avLst/>
          </a:prstGeom>
          <a:noFill/>
        </p:spPr>
        <p:txBody>
          <a:bodyPr wrap="square" rtlCol="0">
            <a:spAutoFit/>
          </a:bodyPr>
          <a:lstStyle/>
          <a:p>
            <a:r>
              <a:rPr lang="en-US" b="1" dirty="0"/>
              <a:t>D</a:t>
            </a:r>
          </a:p>
        </p:txBody>
      </p:sp>
      <p:sp>
        <p:nvSpPr>
          <p:cNvPr id="33" name="Rectangle 32">
            <a:extLst>
              <a:ext uri="{FF2B5EF4-FFF2-40B4-BE49-F238E27FC236}">
                <a16:creationId xmlns:a16="http://schemas.microsoft.com/office/drawing/2014/main" id="{CC807881-A800-ED4B-8FC6-896D139F080A}"/>
              </a:ext>
            </a:extLst>
          </p:cNvPr>
          <p:cNvSpPr/>
          <p:nvPr/>
        </p:nvSpPr>
        <p:spPr>
          <a:xfrm>
            <a:off x="5589520" y="77797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3F59F8-9E76-E840-AEA4-5E6069EB12E9}"/>
              </a:ext>
            </a:extLst>
          </p:cNvPr>
          <p:cNvSpPr/>
          <p:nvPr/>
        </p:nvSpPr>
        <p:spPr>
          <a:xfrm>
            <a:off x="6391482" y="2260121"/>
            <a:ext cx="66697" cy="97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698008"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39" name="Right Arrow 38">
            <a:extLst>
              <a:ext uri="{FF2B5EF4-FFF2-40B4-BE49-F238E27FC236}">
                <a16:creationId xmlns:a16="http://schemas.microsoft.com/office/drawing/2014/main" id="{978A5D1E-E486-1842-B0CF-105EEFE881B3}"/>
              </a:ext>
            </a:extLst>
          </p:cNvPr>
          <p:cNvSpPr/>
          <p:nvPr/>
        </p:nvSpPr>
        <p:spPr>
          <a:xfrm rot="5400000">
            <a:off x="10014875" y="4172593"/>
            <a:ext cx="636405" cy="91729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466B052-56C3-F346-966F-6AAB0F78FB9B}"/>
              </a:ext>
            </a:extLst>
          </p:cNvPr>
          <p:cNvSpPr txBox="1"/>
          <p:nvPr/>
        </p:nvSpPr>
        <p:spPr>
          <a:xfrm>
            <a:off x="10838287" y="4366952"/>
            <a:ext cx="1555668" cy="369332"/>
          </a:xfrm>
          <a:prstGeom prst="rect">
            <a:avLst/>
          </a:prstGeom>
          <a:noFill/>
        </p:spPr>
        <p:txBody>
          <a:bodyPr wrap="square" rtlCol="0">
            <a:spAutoFit/>
          </a:bodyPr>
          <a:lstStyle/>
          <a:p>
            <a:r>
              <a:rPr lang="en-US" b="1" dirty="0"/>
              <a:t>Averaging</a:t>
            </a:r>
          </a:p>
        </p:txBody>
      </p:sp>
      <p:sp>
        <p:nvSpPr>
          <p:cNvPr id="41" name="Right Arrow 40">
            <a:extLst>
              <a:ext uri="{FF2B5EF4-FFF2-40B4-BE49-F238E27FC236}">
                <a16:creationId xmlns:a16="http://schemas.microsoft.com/office/drawing/2014/main" id="{4EF34A5B-2FA5-6A46-AFDB-FAF9C25C86C8}"/>
              </a:ext>
            </a:extLst>
          </p:cNvPr>
          <p:cNvSpPr/>
          <p:nvPr/>
        </p:nvSpPr>
        <p:spPr>
          <a:xfrm>
            <a:off x="3773833" y="240461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E72A77F-044D-AB44-9F3B-0BBA18078A54}"/>
              </a:ext>
            </a:extLst>
          </p:cNvPr>
          <p:cNvSpPr txBox="1"/>
          <p:nvPr/>
        </p:nvSpPr>
        <p:spPr>
          <a:xfrm>
            <a:off x="3672111" y="1850728"/>
            <a:ext cx="1555668" cy="369332"/>
          </a:xfrm>
          <a:prstGeom prst="rect">
            <a:avLst/>
          </a:prstGeom>
          <a:noFill/>
        </p:spPr>
        <p:txBody>
          <a:bodyPr wrap="square" rtlCol="0">
            <a:spAutoFit/>
          </a:bodyPr>
          <a:lstStyle/>
          <a:p>
            <a:r>
              <a:rPr lang="en-US" b="1" dirty="0"/>
              <a:t>Alignment</a:t>
            </a:r>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E9F73DA-C2F0-B04E-9921-61B4321E4DB9}"/>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sp>
        <p:nvSpPr>
          <p:cNvPr id="56" name="Rectangle 55">
            <a:extLst>
              <a:ext uri="{FF2B5EF4-FFF2-40B4-BE49-F238E27FC236}">
                <a16:creationId xmlns:a16="http://schemas.microsoft.com/office/drawing/2014/main" id="{C34543CC-5108-444E-82DC-0F5C73DEAA19}"/>
              </a:ext>
            </a:extLst>
          </p:cNvPr>
          <p:cNvSpPr/>
          <p:nvPr/>
        </p:nvSpPr>
        <p:spPr>
          <a:xfrm>
            <a:off x="5593533" y="5175605"/>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AB667354-C6A1-B64A-8EBB-5E9254C3F12B}"/>
              </a:ext>
            </a:extLst>
          </p:cNvPr>
          <p:cNvSpPr/>
          <p:nvPr/>
        </p:nvSpPr>
        <p:spPr>
          <a:xfrm>
            <a:off x="7014369" y="523295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9BA21279-E715-4041-8E85-6DBF9408D18C}"/>
              </a:ext>
            </a:extLst>
          </p:cNvPr>
          <p:cNvSpPr/>
          <p:nvPr/>
        </p:nvSpPr>
        <p:spPr>
          <a:xfrm>
            <a:off x="6453567" y="5235241"/>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07E00149-862E-A84C-BA3D-1BCF6E0A14D4}"/>
              </a:ext>
            </a:extLst>
          </p:cNvPr>
          <p:cNvSpPr/>
          <p:nvPr/>
        </p:nvSpPr>
        <p:spPr>
          <a:xfrm flipV="1">
            <a:off x="8742637" y="5225630"/>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BA97112F-4B20-904E-9178-198A5376AF00}"/>
              </a:ext>
            </a:extLst>
          </p:cNvPr>
          <p:cNvSpPr/>
          <p:nvPr/>
        </p:nvSpPr>
        <p:spPr>
          <a:xfrm>
            <a:off x="5653322" y="5240796"/>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60">
            <a:extLst>
              <a:ext uri="{FF2B5EF4-FFF2-40B4-BE49-F238E27FC236}">
                <a16:creationId xmlns:a16="http://schemas.microsoft.com/office/drawing/2014/main" id="{EBC01268-8250-7847-BFF5-39E00F325B23}"/>
              </a:ext>
            </a:extLst>
          </p:cNvPr>
          <p:cNvSpPr/>
          <p:nvPr/>
        </p:nvSpPr>
        <p:spPr>
          <a:xfrm>
            <a:off x="7982080" y="5228268"/>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2" name="Freeform 61">
            <a:extLst>
              <a:ext uri="{FF2B5EF4-FFF2-40B4-BE49-F238E27FC236}">
                <a16:creationId xmlns:a16="http://schemas.microsoft.com/office/drawing/2014/main" id="{42FBFBCC-E768-2E4D-B9CA-D02E32A8C8C9}"/>
              </a:ext>
            </a:extLst>
          </p:cNvPr>
          <p:cNvSpPr/>
          <p:nvPr/>
        </p:nvSpPr>
        <p:spPr>
          <a:xfrm>
            <a:off x="5665248" y="5229038"/>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68041E2F-51AD-9145-AE7A-662CB35429F2}"/>
              </a:ext>
            </a:extLst>
          </p:cNvPr>
          <p:cNvCxnSpPr>
            <a:cxnSpLocks/>
          </p:cNvCxnSpPr>
          <p:nvPr/>
        </p:nvCxnSpPr>
        <p:spPr>
          <a:xfrm>
            <a:off x="7018460" y="4264288"/>
            <a:ext cx="239721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8E0CFC1B-4B6E-2841-A518-16B25423DD06}"/>
              </a:ext>
            </a:extLst>
          </p:cNvPr>
          <p:cNvSpPr txBox="1"/>
          <p:nvPr/>
        </p:nvSpPr>
        <p:spPr>
          <a:xfrm>
            <a:off x="3584003" y="3352758"/>
            <a:ext cx="1592475" cy="338554"/>
          </a:xfrm>
          <a:prstGeom prst="rect">
            <a:avLst/>
          </a:prstGeom>
          <a:noFill/>
          <a:ln>
            <a:noFill/>
          </a:ln>
        </p:spPr>
        <p:txBody>
          <a:bodyPr wrap="square" rtlCol="0">
            <a:spAutoFit/>
          </a:bodyPr>
          <a:lstStyle/>
          <a:p>
            <a:r>
              <a:rPr lang="en-US" sz="1600" b="1" dirty="0">
                <a:solidFill>
                  <a:srgbClr val="C00000"/>
                </a:solidFill>
              </a:rPr>
              <a:t>Max offset = 15</a:t>
            </a:r>
          </a:p>
        </p:txBody>
      </p:sp>
      <p:sp>
        <p:nvSpPr>
          <p:cNvPr id="72" name="TextBox 71">
            <a:extLst>
              <a:ext uri="{FF2B5EF4-FFF2-40B4-BE49-F238E27FC236}">
                <a16:creationId xmlns:a16="http://schemas.microsoft.com/office/drawing/2014/main" id="{0147BEC6-8A4D-F54F-9C16-9DEDCBC665A2}"/>
              </a:ext>
            </a:extLst>
          </p:cNvPr>
          <p:cNvSpPr txBox="1"/>
          <p:nvPr/>
        </p:nvSpPr>
        <p:spPr>
          <a:xfrm>
            <a:off x="3708710" y="5847825"/>
            <a:ext cx="1724563" cy="338554"/>
          </a:xfrm>
          <a:prstGeom prst="rect">
            <a:avLst/>
          </a:prstGeom>
          <a:noFill/>
        </p:spPr>
        <p:txBody>
          <a:bodyPr wrap="square" lIns="90000" rtlCol="0">
            <a:spAutoFit/>
          </a:bodyPr>
          <a:lstStyle/>
          <a:p>
            <a:r>
              <a:rPr lang="en-US" sz="1600" u="sng" dirty="0"/>
              <a:t>Typical profile</a:t>
            </a:r>
            <a:endParaRPr lang="en-US" sz="1600" u="sng" baseline="-25000" dirty="0"/>
          </a:p>
        </p:txBody>
      </p:sp>
      <p:sp>
        <p:nvSpPr>
          <p:cNvPr id="73" name="TextBox 72">
            <a:extLst>
              <a:ext uri="{FF2B5EF4-FFF2-40B4-BE49-F238E27FC236}">
                <a16:creationId xmlns:a16="http://schemas.microsoft.com/office/drawing/2014/main" id="{37BECB6E-ED99-8B48-BDF3-E9A309C03943}"/>
              </a:ext>
            </a:extLst>
          </p:cNvPr>
          <p:cNvSpPr txBox="1"/>
          <p:nvPr/>
        </p:nvSpPr>
        <p:spPr>
          <a:xfrm>
            <a:off x="5438564" y="284839"/>
            <a:ext cx="4061271" cy="338554"/>
          </a:xfrm>
          <a:prstGeom prst="rect">
            <a:avLst/>
          </a:prstGeom>
          <a:noFill/>
        </p:spPr>
        <p:txBody>
          <a:bodyPr wrap="square" lIns="90000" rtlCol="0">
            <a:spAutoFit/>
          </a:bodyPr>
          <a:lstStyle/>
          <a:p>
            <a:r>
              <a:rPr lang="en-US" sz="1600" u="sng" dirty="0"/>
              <a:t>Imputed and and shifted interventions</a:t>
            </a:r>
            <a:endParaRPr lang="en-US" sz="1600" u="sng" baseline="-25000" dirty="0"/>
          </a:p>
        </p:txBody>
      </p:sp>
      <p:sp>
        <p:nvSpPr>
          <p:cNvPr id="75" name="TextBox 74">
            <a:extLst>
              <a:ext uri="{FF2B5EF4-FFF2-40B4-BE49-F238E27FC236}">
                <a16:creationId xmlns:a16="http://schemas.microsoft.com/office/drawing/2014/main" id="{F57A322C-9F13-164F-BBB6-F44E7B67E500}"/>
              </a:ext>
            </a:extLst>
          </p:cNvPr>
          <p:cNvSpPr txBox="1"/>
          <p:nvPr/>
        </p:nvSpPr>
        <p:spPr>
          <a:xfrm>
            <a:off x="194754" y="505635"/>
            <a:ext cx="3912995" cy="338554"/>
          </a:xfrm>
          <a:prstGeom prst="rect">
            <a:avLst/>
          </a:prstGeom>
          <a:noFill/>
        </p:spPr>
        <p:txBody>
          <a:bodyPr wrap="square" lIns="90000" rtlCol="0">
            <a:spAutoFit/>
          </a:bodyPr>
          <a:lstStyle/>
          <a:p>
            <a:r>
              <a:rPr lang="en-US" sz="1600" u="sng" dirty="0"/>
              <a:t>N = 119 </a:t>
            </a:r>
            <a:r>
              <a:rPr lang="en-US" sz="1600" u="sng" dirty="0" err="1"/>
              <a:t>normalised</a:t>
            </a:r>
            <a:r>
              <a:rPr lang="en-US" sz="1600" u="sng" dirty="0"/>
              <a:t> antibiotic interventions</a:t>
            </a:r>
            <a:endParaRPr lang="en-US" sz="1600" u="sng" baseline="-25000" dirty="0"/>
          </a:p>
        </p:txBody>
      </p:sp>
    </p:spTree>
    <p:extLst>
      <p:ext uri="{BB962C8B-B14F-4D97-AF65-F5344CB8AC3E}">
        <p14:creationId xmlns:p14="http://schemas.microsoft.com/office/powerpoint/2010/main" val="1050705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Alignment model: multidimensionality</a:t>
            </a:r>
          </a:p>
        </p:txBody>
      </p:sp>
      <p:sp>
        <p:nvSpPr>
          <p:cNvPr id="3" name="Text Placeholder 2">
            <a:extLst>
              <a:ext uri="{FF2B5EF4-FFF2-40B4-BE49-F238E27FC236}">
                <a16:creationId xmlns:a16="http://schemas.microsoft.com/office/drawing/2014/main" id="{39B6C02E-4FD3-2C49-B052-32FEE491024E}"/>
              </a:ext>
            </a:extLst>
          </p:cNvPr>
          <p:cNvSpPr>
            <a:spLocks noGrp="1"/>
          </p:cNvSpPr>
          <p:nvPr>
            <p:ph type="body" idx="13"/>
          </p:nvPr>
        </p:nvSpPr>
        <p:spPr/>
        <p:txBody>
          <a:bodyPr/>
          <a:lstStyle/>
          <a:p>
            <a:r>
              <a:rPr lang="en-US" dirty="0"/>
              <a:t>Material and methods</a:t>
            </a:r>
          </a:p>
        </p:txBody>
      </p:sp>
      <p:sp>
        <p:nvSpPr>
          <p:cNvPr id="4" name="Rectangle 3">
            <a:extLst>
              <a:ext uri="{FF2B5EF4-FFF2-40B4-BE49-F238E27FC236}">
                <a16:creationId xmlns:a16="http://schemas.microsoft.com/office/drawing/2014/main" id="{1D7CFDCE-4E18-9045-90A8-06C5AD3C7ACB}"/>
              </a:ext>
            </a:extLst>
          </p:cNvPr>
          <p:cNvSpPr/>
          <p:nvPr/>
        </p:nvSpPr>
        <p:spPr>
          <a:xfrm>
            <a:off x="6958842" y="3516199"/>
            <a:ext cx="66697" cy="64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DBEF7B-4209-6D42-AC67-54847933A9F2}"/>
              </a:ext>
            </a:extLst>
          </p:cNvPr>
          <p:cNvSpPr/>
          <p:nvPr/>
        </p:nvSpPr>
        <p:spPr>
          <a:xfrm>
            <a:off x="6960577" y="518770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9E370D-4861-E449-915D-530A876CED2E}"/>
              </a:ext>
            </a:extLst>
          </p:cNvPr>
          <p:cNvSpPr/>
          <p:nvPr/>
        </p:nvSpPr>
        <p:spPr>
          <a:xfrm>
            <a:off x="6388080" y="5175447"/>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D0EDEA86-5EF5-804C-8AE9-D1E4AB04D71E}"/>
              </a:ext>
            </a:extLst>
          </p:cNvPr>
          <p:cNvSpPr/>
          <p:nvPr/>
        </p:nvSpPr>
        <p:spPr>
          <a:xfrm>
            <a:off x="5660578" y="6760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2EEEF742-815E-CB49-94DC-9FD0333840AE}"/>
              </a:ext>
            </a:extLst>
          </p:cNvPr>
          <p:cNvSpPr/>
          <p:nvPr/>
        </p:nvSpPr>
        <p:spPr>
          <a:xfrm>
            <a:off x="6460823" y="2107410"/>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50233E47-BBA5-3943-A78F-31A827A9C578}"/>
              </a:ext>
            </a:extLst>
          </p:cNvPr>
          <p:cNvSpPr/>
          <p:nvPr/>
        </p:nvSpPr>
        <p:spPr>
          <a:xfrm>
            <a:off x="7020147" y="352880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0234FCB-A323-704C-A3E7-1CCA5EBB6843}"/>
              </a:ext>
            </a:extLst>
          </p:cNvPr>
          <p:cNvCxnSpPr>
            <a:cxnSpLocks/>
          </p:cNvCxnSpPr>
          <p:nvPr/>
        </p:nvCxnSpPr>
        <p:spPr>
          <a:xfrm flipV="1">
            <a:off x="5501810" y="5132939"/>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C808DD-6955-9F44-8034-5AD168066F00}"/>
              </a:ext>
            </a:extLst>
          </p:cNvPr>
          <p:cNvSpPr txBox="1"/>
          <p:nvPr/>
        </p:nvSpPr>
        <p:spPr>
          <a:xfrm>
            <a:off x="5017348" y="5317123"/>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12" name="Straight Arrow Connector 11">
            <a:extLst>
              <a:ext uri="{FF2B5EF4-FFF2-40B4-BE49-F238E27FC236}">
                <a16:creationId xmlns:a16="http://schemas.microsoft.com/office/drawing/2014/main" id="{6AEA5F6C-9EA6-F147-8A32-2C0CCDFEB136}"/>
              </a:ext>
            </a:extLst>
          </p:cNvPr>
          <p:cNvCxnSpPr>
            <a:cxnSpLocks/>
          </p:cNvCxnSpPr>
          <p:nvPr/>
        </p:nvCxnSpPr>
        <p:spPr>
          <a:xfrm flipV="1">
            <a:off x="5488747" y="6517796"/>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81B55A-F634-5048-959C-1E50222536CF}"/>
              </a:ext>
            </a:extLst>
          </p:cNvPr>
          <p:cNvSpPr txBox="1"/>
          <p:nvPr/>
        </p:nvSpPr>
        <p:spPr>
          <a:xfrm>
            <a:off x="8709826" y="6521606"/>
            <a:ext cx="1324650" cy="307777"/>
          </a:xfrm>
          <a:prstGeom prst="rect">
            <a:avLst/>
          </a:prstGeom>
          <a:noFill/>
        </p:spPr>
        <p:txBody>
          <a:bodyPr wrap="square" lIns="90000" rtlCol="0">
            <a:spAutoFit/>
          </a:bodyPr>
          <a:lstStyle/>
          <a:p>
            <a:r>
              <a:rPr lang="en-US" sz="1400" dirty="0"/>
              <a:t>Time (days)</a:t>
            </a:r>
            <a:endParaRPr lang="en-US" sz="1400" baseline="-25000" dirty="0"/>
          </a:p>
        </p:txBody>
      </p:sp>
      <p:cxnSp>
        <p:nvCxnSpPr>
          <p:cNvPr id="14" name="Straight Arrow Connector 13">
            <a:extLst>
              <a:ext uri="{FF2B5EF4-FFF2-40B4-BE49-F238E27FC236}">
                <a16:creationId xmlns:a16="http://schemas.microsoft.com/office/drawing/2014/main" id="{04BAD082-93E4-7C4D-88FF-DDA8FE3E03C4}"/>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429EB6D-BC28-C645-BF91-B11E4F6B9DC1}"/>
              </a:ext>
            </a:extLst>
          </p:cNvPr>
          <p:cNvSpPr txBox="1"/>
          <p:nvPr/>
        </p:nvSpPr>
        <p:spPr>
          <a:xfrm>
            <a:off x="1804696" y="4403856"/>
            <a:ext cx="810384" cy="369332"/>
          </a:xfrm>
          <a:prstGeom prst="rect">
            <a:avLst/>
          </a:prstGeom>
          <a:noFill/>
        </p:spPr>
        <p:txBody>
          <a:bodyPr wrap="square" rtlCol="0">
            <a:spAutoFit/>
          </a:bodyPr>
          <a:lstStyle/>
          <a:p>
            <a:r>
              <a:rPr lang="en-US" b="1" dirty="0"/>
              <a:t>D=20</a:t>
            </a:r>
          </a:p>
        </p:txBody>
      </p:sp>
      <p:sp>
        <p:nvSpPr>
          <p:cNvPr id="16" name="TextBox 15">
            <a:extLst>
              <a:ext uri="{FF2B5EF4-FFF2-40B4-BE49-F238E27FC236}">
                <a16:creationId xmlns:a16="http://schemas.microsoft.com/office/drawing/2014/main" id="{856C3ED8-FF92-5C4B-AD47-AFD8ED5FF5F6}"/>
              </a:ext>
            </a:extLst>
          </p:cNvPr>
          <p:cNvSpPr txBox="1"/>
          <p:nvPr/>
        </p:nvSpPr>
        <p:spPr>
          <a:xfrm>
            <a:off x="7222493" y="4576417"/>
            <a:ext cx="725728" cy="369332"/>
          </a:xfrm>
          <a:prstGeom prst="rect">
            <a:avLst/>
          </a:prstGeom>
          <a:noFill/>
        </p:spPr>
        <p:txBody>
          <a:bodyPr wrap="square" rtlCol="0">
            <a:spAutoFit/>
          </a:bodyPr>
          <a:lstStyle/>
          <a:p>
            <a:r>
              <a:rPr lang="en-US" b="1" dirty="0"/>
              <a:t>K=35</a:t>
            </a:r>
          </a:p>
        </p:txBody>
      </p:sp>
      <p:cxnSp>
        <p:nvCxnSpPr>
          <p:cNvPr id="17" name="Straight Arrow Connector 16">
            <a:extLst>
              <a:ext uri="{FF2B5EF4-FFF2-40B4-BE49-F238E27FC236}">
                <a16:creationId xmlns:a16="http://schemas.microsoft.com/office/drawing/2014/main" id="{12E83FAA-12FA-EC43-A05E-6D94527D0753}"/>
              </a:ext>
            </a:extLst>
          </p:cNvPr>
          <p:cNvCxnSpPr>
            <a:cxnSpLocks/>
          </p:cNvCxnSpPr>
          <p:nvPr/>
        </p:nvCxnSpPr>
        <p:spPr>
          <a:xfrm flipV="1">
            <a:off x="5651401" y="4912446"/>
            <a:ext cx="3741380" cy="4842"/>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20" name="Freeform 19">
            <a:extLst>
              <a:ext uri="{FF2B5EF4-FFF2-40B4-BE49-F238E27FC236}">
                <a16:creationId xmlns:a16="http://schemas.microsoft.com/office/drawing/2014/main" id="{41DFA1B8-5A03-7D4E-8927-149A450DD252}"/>
              </a:ext>
            </a:extLst>
          </p:cNvPr>
          <p:cNvSpPr/>
          <p:nvPr/>
        </p:nvSpPr>
        <p:spPr>
          <a:xfrm flipV="1">
            <a:off x="8749893" y="2097799"/>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1A3F73-2B40-B849-9DD0-51ACB77BB8CD}"/>
              </a:ext>
            </a:extLst>
          </p:cNvPr>
          <p:cNvSpPr/>
          <p:nvPr/>
        </p:nvSpPr>
        <p:spPr>
          <a:xfrm>
            <a:off x="9444069" y="2063903"/>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2" name="Freeform 21">
            <a:extLst>
              <a:ext uri="{FF2B5EF4-FFF2-40B4-BE49-F238E27FC236}">
                <a16:creationId xmlns:a16="http://schemas.microsoft.com/office/drawing/2014/main" id="{54EA5A0A-5BBE-724D-9C47-686DD3D7145F}"/>
              </a:ext>
            </a:extLst>
          </p:cNvPr>
          <p:cNvSpPr/>
          <p:nvPr/>
        </p:nvSpPr>
        <p:spPr>
          <a:xfrm>
            <a:off x="7989336" y="663524"/>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cxnSp>
        <p:nvCxnSpPr>
          <p:cNvPr id="23" name="Straight Arrow Connector 22">
            <a:extLst>
              <a:ext uri="{FF2B5EF4-FFF2-40B4-BE49-F238E27FC236}">
                <a16:creationId xmlns:a16="http://schemas.microsoft.com/office/drawing/2014/main" id="{8C7E1873-E7D9-2548-800D-CFE3FE1107EA}"/>
              </a:ext>
            </a:extLst>
          </p:cNvPr>
          <p:cNvCxnSpPr>
            <a:cxnSpLocks/>
          </p:cNvCxnSpPr>
          <p:nvPr/>
        </p:nvCxnSpPr>
        <p:spPr>
          <a:xfrm>
            <a:off x="5637370" y="3286543"/>
            <a:ext cx="767135"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13797C7-A65B-2643-977A-DE78755B8C93}"/>
              </a:ext>
            </a:extLst>
          </p:cNvPr>
          <p:cNvCxnSpPr>
            <a:cxnSpLocks/>
          </p:cNvCxnSpPr>
          <p:nvPr/>
        </p:nvCxnSpPr>
        <p:spPr>
          <a:xfrm>
            <a:off x="5660578" y="4265338"/>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37BC3B5E-659E-5246-9001-2C870A0953DC}"/>
              </a:ext>
            </a:extLst>
          </p:cNvPr>
          <p:cNvSpPr/>
          <p:nvPr/>
        </p:nvSpPr>
        <p:spPr>
          <a:xfrm>
            <a:off x="9355124" y="546586"/>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7" name="TextBox 26">
            <a:extLst>
              <a:ext uri="{FF2B5EF4-FFF2-40B4-BE49-F238E27FC236}">
                <a16:creationId xmlns:a16="http://schemas.microsoft.com/office/drawing/2014/main" id="{E2F97FB8-A829-C349-B742-B247FC6DADB5}"/>
              </a:ext>
            </a:extLst>
          </p:cNvPr>
          <p:cNvSpPr txBox="1"/>
          <p:nvPr/>
        </p:nvSpPr>
        <p:spPr>
          <a:xfrm>
            <a:off x="6224861" y="3906790"/>
            <a:ext cx="554212"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N</a:t>
            </a:r>
          </a:p>
        </p:txBody>
      </p:sp>
      <p:sp>
        <p:nvSpPr>
          <p:cNvPr id="28" name="TextBox 27">
            <a:extLst>
              <a:ext uri="{FF2B5EF4-FFF2-40B4-BE49-F238E27FC236}">
                <a16:creationId xmlns:a16="http://schemas.microsoft.com/office/drawing/2014/main" id="{1B65A8A5-BA04-404B-B1BF-12DD39D152A4}"/>
              </a:ext>
            </a:extLst>
          </p:cNvPr>
          <p:cNvSpPr txBox="1"/>
          <p:nvPr/>
        </p:nvSpPr>
        <p:spPr>
          <a:xfrm>
            <a:off x="5817713" y="2845995"/>
            <a:ext cx="1555668"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2</a:t>
            </a:r>
          </a:p>
        </p:txBody>
      </p:sp>
      <p:sp>
        <p:nvSpPr>
          <p:cNvPr id="29" name="TextBox 28">
            <a:extLst>
              <a:ext uri="{FF2B5EF4-FFF2-40B4-BE49-F238E27FC236}">
                <a16:creationId xmlns:a16="http://schemas.microsoft.com/office/drawing/2014/main" id="{D241AA63-F190-7048-9D6C-ABCD9252001D}"/>
              </a:ext>
            </a:extLst>
          </p:cNvPr>
          <p:cNvSpPr txBox="1"/>
          <p:nvPr/>
        </p:nvSpPr>
        <p:spPr>
          <a:xfrm>
            <a:off x="5006989" y="1499133"/>
            <a:ext cx="810721" cy="369332"/>
          </a:xfrm>
          <a:prstGeom prst="rect">
            <a:avLst/>
          </a:prstGeom>
          <a:noFill/>
        </p:spPr>
        <p:txBody>
          <a:bodyPr wrap="square" rtlCol="0">
            <a:spAutoFit/>
          </a:bodyPr>
          <a:lstStyle/>
          <a:p>
            <a:r>
              <a:rPr lang="en-US" b="1" dirty="0">
                <a:solidFill>
                  <a:srgbClr val="C00000"/>
                </a:solidFill>
              </a:rPr>
              <a:t>F</a:t>
            </a:r>
            <a:r>
              <a:rPr lang="en-US" b="1" baseline="-25000" dirty="0">
                <a:solidFill>
                  <a:srgbClr val="C00000"/>
                </a:solidFill>
              </a:rPr>
              <a:t>1</a:t>
            </a:r>
            <a:r>
              <a:rPr lang="en-US" b="1" dirty="0">
                <a:solidFill>
                  <a:srgbClr val="C00000"/>
                </a:solidFill>
              </a:rPr>
              <a:t>= 0</a:t>
            </a:r>
            <a:endParaRPr lang="en-US" b="1" baseline="-25000" dirty="0">
              <a:solidFill>
                <a:srgbClr val="C00000"/>
              </a:solidFill>
            </a:endParaRPr>
          </a:p>
        </p:txBody>
      </p:sp>
      <p:sp>
        <p:nvSpPr>
          <p:cNvPr id="30" name="Rectangle 29">
            <a:extLst>
              <a:ext uri="{FF2B5EF4-FFF2-40B4-BE49-F238E27FC236}">
                <a16:creationId xmlns:a16="http://schemas.microsoft.com/office/drawing/2014/main" id="{736EBB82-28EB-A541-AA67-C204FAE8A380}"/>
              </a:ext>
            </a:extLst>
          </p:cNvPr>
          <p:cNvSpPr/>
          <p:nvPr/>
        </p:nvSpPr>
        <p:spPr>
          <a:xfrm>
            <a:off x="5643627" y="3436311"/>
            <a:ext cx="348172" cy="369332"/>
          </a:xfrm>
          <a:prstGeom prst="rect">
            <a:avLst/>
          </a:prstGeom>
        </p:spPr>
        <p:txBody>
          <a:bodyPr wrap="square">
            <a:spAutoFit/>
          </a:bodyPr>
          <a:lstStyle/>
          <a:p>
            <a:r>
              <a:rPr lang="en-US" b="1" dirty="0">
                <a:solidFill>
                  <a:srgbClr val="C00000"/>
                </a:solidFill>
              </a:rPr>
              <a:t>…</a:t>
            </a:r>
            <a:endParaRPr lang="en-US" b="1" baseline="-25000" dirty="0">
              <a:solidFill>
                <a:srgbClr val="C00000"/>
              </a:solidFill>
            </a:endParaRPr>
          </a:p>
        </p:txBody>
      </p:sp>
      <p:sp>
        <p:nvSpPr>
          <p:cNvPr id="32" name="TextBox 31">
            <a:extLst>
              <a:ext uri="{FF2B5EF4-FFF2-40B4-BE49-F238E27FC236}">
                <a16:creationId xmlns:a16="http://schemas.microsoft.com/office/drawing/2014/main" id="{DC5A648C-005F-D442-9849-1E013F2D2654}"/>
              </a:ext>
            </a:extLst>
          </p:cNvPr>
          <p:cNvSpPr txBox="1"/>
          <p:nvPr/>
        </p:nvSpPr>
        <p:spPr>
          <a:xfrm>
            <a:off x="8047994" y="3933092"/>
            <a:ext cx="1555668" cy="369332"/>
          </a:xfrm>
          <a:prstGeom prst="rect">
            <a:avLst/>
          </a:prstGeom>
          <a:noFill/>
        </p:spPr>
        <p:txBody>
          <a:bodyPr wrap="square" rtlCol="0">
            <a:spAutoFit/>
          </a:bodyPr>
          <a:lstStyle/>
          <a:p>
            <a:r>
              <a:rPr lang="en-US" b="1" dirty="0"/>
              <a:t>D</a:t>
            </a:r>
          </a:p>
        </p:txBody>
      </p:sp>
      <p:sp>
        <p:nvSpPr>
          <p:cNvPr id="33" name="Rectangle 32">
            <a:extLst>
              <a:ext uri="{FF2B5EF4-FFF2-40B4-BE49-F238E27FC236}">
                <a16:creationId xmlns:a16="http://schemas.microsoft.com/office/drawing/2014/main" id="{CC807881-A800-ED4B-8FC6-896D139F080A}"/>
              </a:ext>
            </a:extLst>
          </p:cNvPr>
          <p:cNvSpPr/>
          <p:nvPr/>
        </p:nvSpPr>
        <p:spPr>
          <a:xfrm>
            <a:off x="5589520" y="77797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3F59F8-9E76-E840-AEA4-5E6069EB12E9}"/>
              </a:ext>
            </a:extLst>
          </p:cNvPr>
          <p:cNvSpPr/>
          <p:nvPr/>
        </p:nvSpPr>
        <p:spPr>
          <a:xfrm>
            <a:off x="6391482" y="2260121"/>
            <a:ext cx="66697" cy="97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698008"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39" name="Right Arrow 38">
            <a:extLst>
              <a:ext uri="{FF2B5EF4-FFF2-40B4-BE49-F238E27FC236}">
                <a16:creationId xmlns:a16="http://schemas.microsoft.com/office/drawing/2014/main" id="{978A5D1E-E486-1842-B0CF-105EEFE881B3}"/>
              </a:ext>
            </a:extLst>
          </p:cNvPr>
          <p:cNvSpPr/>
          <p:nvPr/>
        </p:nvSpPr>
        <p:spPr>
          <a:xfrm rot="5400000">
            <a:off x="10014875" y="4172593"/>
            <a:ext cx="636405" cy="91729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466B052-56C3-F346-966F-6AAB0F78FB9B}"/>
              </a:ext>
            </a:extLst>
          </p:cNvPr>
          <p:cNvSpPr txBox="1"/>
          <p:nvPr/>
        </p:nvSpPr>
        <p:spPr>
          <a:xfrm>
            <a:off x="10838287" y="4366952"/>
            <a:ext cx="1555668" cy="369332"/>
          </a:xfrm>
          <a:prstGeom prst="rect">
            <a:avLst/>
          </a:prstGeom>
          <a:noFill/>
        </p:spPr>
        <p:txBody>
          <a:bodyPr wrap="square" rtlCol="0">
            <a:spAutoFit/>
          </a:bodyPr>
          <a:lstStyle/>
          <a:p>
            <a:r>
              <a:rPr lang="en-US" b="1" dirty="0"/>
              <a:t>Averaging</a:t>
            </a:r>
          </a:p>
        </p:txBody>
      </p:sp>
      <p:sp>
        <p:nvSpPr>
          <p:cNvPr id="41" name="Right Arrow 40">
            <a:extLst>
              <a:ext uri="{FF2B5EF4-FFF2-40B4-BE49-F238E27FC236}">
                <a16:creationId xmlns:a16="http://schemas.microsoft.com/office/drawing/2014/main" id="{4EF34A5B-2FA5-6A46-AFDB-FAF9C25C86C8}"/>
              </a:ext>
            </a:extLst>
          </p:cNvPr>
          <p:cNvSpPr/>
          <p:nvPr/>
        </p:nvSpPr>
        <p:spPr>
          <a:xfrm>
            <a:off x="3773833" y="240461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E72A77F-044D-AB44-9F3B-0BBA18078A54}"/>
              </a:ext>
            </a:extLst>
          </p:cNvPr>
          <p:cNvSpPr txBox="1"/>
          <p:nvPr/>
        </p:nvSpPr>
        <p:spPr>
          <a:xfrm>
            <a:off x="3672111" y="1850728"/>
            <a:ext cx="1555668" cy="369332"/>
          </a:xfrm>
          <a:prstGeom prst="rect">
            <a:avLst/>
          </a:prstGeom>
          <a:noFill/>
        </p:spPr>
        <p:txBody>
          <a:bodyPr wrap="square" rtlCol="0">
            <a:spAutoFit/>
          </a:bodyPr>
          <a:lstStyle/>
          <a:p>
            <a:r>
              <a:rPr lang="en-US" b="1" dirty="0"/>
              <a:t>Alignment</a:t>
            </a:r>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E9F73DA-C2F0-B04E-9921-61B4321E4DB9}"/>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sp>
        <p:nvSpPr>
          <p:cNvPr id="56" name="Rectangle 55">
            <a:extLst>
              <a:ext uri="{FF2B5EF4-FFF2-40B4-BE49-F238E27FC236}">
                <a16:creationId xmlns:a16="http://schemas.microsoft.com/office/drawing/2014/main" id="{C34543CC-5108-444E-82DC-0F5C73DEAA19}"/>
              </a:ext>
            </a:extLst>
          </p:cNvPr>
          <p:cNvSpPr/>
          <p:nvPr/>
        </p:nvSpPr>
        <p:spPr>
          <a:xfrm>
            <a:off x="5593533" y="5175605"/>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AB667354-C6A1-B64A-8EBB-5E9254C3F12B}"/>
              </a:ext>
            </a:extLst>
          </p:cNvPr>
          <p:cNvSpPr/>
          <p:nvPr/>
        </p:nvSpPr>
        <p:spPr>
          <a:xfrm>
            <a:off x="7014369" y="523295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9BA21279-E715-4041-8E85-6DBF9408D18C}"/>
              </a:ext>
            </a:extLst>
          </p:cNvPr>
          <p:cNvSpPr/>
          <p:nvPr/>
        </p:nvSpPr>
        <p:spPr>
          <a:xfrm>
            <a:off x="6453567" y="5235241"/>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07E00149-862E-A84C-BA3D-1BCF6E0A14D4}"/>
              </a:ext>
            </a:extLst>
          </p:cNvPr>
          <p:cNvSpPr/>
          <p:nvPr/>
        </p:nvSpPr>
        <p:spPr>
          <a:xfrm flipV="1">
            <a:off x="8742637" y="5225630"/>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BA97112F-4B20-904E-9178-198A5376AF00}"/>
              </a:ext>
            </a:extLst>
          </p:cNvPr>
          <p:cNvSpPr/>
          <p:nvPr/>
        </p:nvSpPr>
        <p:spPr>
          <a:xfrm>
            <a:off x="5653322" y="5240796"/>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60">
            <a:extLst>
              <a:ext uri="{FF2B5EF4-FFF2-40B4-BE49-F238E27FC236}">
                <a16:creationId xmlns:a16="http://schemas.microsoft.com/office/drawing/2014/main" id="{EBC01268-8250-7847-BFF5-39E00F325B23}"/>
              </a:ext>
            </a:extLst>
          </p:cNvPr>
          <p:cNvSpPr/>
          <p:nvPr/>
        </p:nvSpPr>
        <p:spPr>
          <a:xfrm>
            <a:off x="7982080" y="5228268"/>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2" name="Freeform 61">
            <a:extLst>
              <a:ext uri="{FF2B5EF4-FFF2-40B4-BE49-F238E27FC236}">
                <a16:creationId xmlns:a16="http://schemas.microsoft.com/office/drawing/2014/main" id="{42FBFBCC-E768-2E4D-B9CA-D02E32A8C8C9}"/>
              </a:ext>
            </a:extLst>
          </p:cNvPr>
          <p:cNvSpPr/>
          <p:nvPr/>
        </p:nvSpPr>
        <p:spPr>
          <a:xfrm>
            <a:off x="5665248" y="5229038"/>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68041E2F-51AD-9145-AE7A-662CB35429F2}"/>
              </a:ext>
            </a:extLst>
          </p:cNvPr>
          <p:cNvCxnSpPr>
            <a:cxnSpLocks/>
          </p:cNvCxnSpPr>
          <p:nvPr/>
        </p:nvCxnSpPr>
        <p:spPr>
          <a:xfrm>
            <a:off x="7018460" y="4264288"/>
            <a:ext cx="239721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8E0CFC1B-4B6E-2841-A518-16B25423DD06}"/>
              </a:ext>
            </a:extLst>
          </p:cNvPr>
          <p:cNvSpPr txBox="1"/>
          <p:nvPr/>
        </p:nvSpPr>
        <p:spPr>
          <a:xfrm>
            <a:off x="3584003" y="3352758"/>
            <a:ext cx="1592475" cy="338554"/>
          </a:xfrm>
          <a:prstGeom prst="rect">
            <a:avLst/>
          </a:prstGeom>
          <a:noFill/>
          <a:ln>
            <a:noFill/>
          </a:ln>
        </p:spPr>
        <p:txBody>
          <a:bodyPr wrap="square" rtlCol="0">
            <a:spAutoFit/>
          </a:bodyPr>
          <a:lstStyle/>
          <a:p>
            <a:r>
              <a:rPr lang="en-US" sz="1600" b="1" dirty="0">
                <a:solidFill>
                  <a:srgbClr val="C00000"/>
                </a:solidFill>
              </a:rPr>
              <a:t>Max offset = 15</a:t>
            </a:r>
          </a:p>
        </p:txBody>
      </p:sp>
      <p:sp>
        <p:nvSpPr>
          <p:cNvPr id="68" name="TextBox 67">
            <a:extLst>
              <a:ext uri="{FF2B5EF4-FFF2-40B4-BE49-F238E27FC236}">
                <a16:creationId xmlns:a16="http://schemas.microsoft.com/office/drawing/2014/main" id="{B3D97FD6-0AB4-874D-984F-2D6F2B299F55}"/>
              </a:ext>
            </a:extLst>
          </p:cNvPr>
          <p:cNvSpPr txBox="1"/>
          <p:nvPr/>
        </p:nvSpPr>
        <p:spPr>
          <a:xfrm>
            <a:off x="2030107" y="6174945"/>
            <a:ext cx="3582320" cy="584775"/>
          </a:xfrm>
          <a:prstGeom prst="rect">
            <a:avLst/>
          </a:prstGeom>
          <a:noFill/>
        </p:spPr>
        <p:txBody>
          <a:bodyPr wrap="square" rtlCol="0">
            <a:spAutoFit/>
          </a:bodyPr>
          <a:lstStyle/>
          <a:p>
            <a:r>
              <a:rPr lang="en-US" sz="1600" b="1" dirty="0">
                <a:solidFill>
                  <a:schemeClr val="accent1"/>
                </a:solidFill>
              </a:rPr>
              <a:t>M dimensions (FEV</a:t>
            </a:r>
            <a:r>
              <a:rPr lang="en-US" sz="1600" b="1" baseline="-25000" dirty="0">
                <a:solidFill>
                  <a:schemeClr val="accent1"/>
                </a:solidFill>
              </a:rPr>
              <a:t>1</a:t>
            </a:r>
            <a:r>
              <a:rPr lang="en-US" sz="1600" b="1" dirty="0">
                <a:solidFill>
                  <a:schemeClr val="accent1"/>
                </a:solidFill>
              </a:rPr>
              <a:t>, wellness O</a:t>
            </a:r>
            <a:r>
              <a:rPr lang="en-US" sz="1600" b="1" baseline="-25000" dirty="0">
                <a:solidFill>
                  <a:schemeClr val="accent1"/>
                </a:solidFill>
              </a:rPr>
              <a:t>2</a:t>
            </a:r>
            <a:r>
              <a:rPr lang="en-US" sz="1600" b="1" dirty="0">
                <a:solidFill>
                  <a:schemeClr val="accent1"/>
                </a:solidFill>
              </a:rPr>
              <a:t> saturation, </a:t>
            </a:r>
            <a:r>
              <a:rPr lang="en-US" sz="1600" b="1" dirty="0" err="1">
                <a:solidFill>
                  <a:schemeClr val="accent1"/>
                </a:solidFill>
              </a:rPr>
              <a:t>etc</a:t>
            </a:r>
            <a:r>
              <a:rPr lang="en-US" sz="1600" b="1" dirty="0">
                <a:solidFill>
                  <a:schemeClr val="accent1"/>
                </a:solidFill>
              </a:rPr>
              <a:t>) give M typical curves</a:t>
            </a:r>
          </a:p>
        </p:txBody>
      </p:sp>
      <p:sp>
        <p:nvSpPr>
          <p:cNvPr id="72" name="TextBox 71">
            <a:extLst>
              <a:ext uri="{FF2B5EF4-FFF2-40B4-BE49-F238E27FC236}">
                <a16:creationId xmlns:a16="http://schemas.microsoft.com/office/drawing/2014/main" id="{0147BEC6-8A4D-F54F-9C16-9DEDCBC665A2}"/>
              </a:ext>
            </a:extLst>
          </p:cNvPr>
          <p:cNvSpPr txBox="1"/>
          <p:nvPr/>
        </p:nvSpPr>
        <p:spPr>
          <a:xfrm>
            <a:off x="3708710" y="5847825"/>
            <a:ext cx="1724563" cy="338554"/>
          </a:xfrm>
          <a:prstGeom prst="rect">
            <a:avLst/>
          </a:prstGeom>
          <a:noFill/>
        </p:spPr>
        <p:txBody>
          <a:bodyPr wrap="square" lIns="90000" rtlCol="0">
            <a:spAutoFit/>
          </a:bodyPr>
          <a:lstStyle/>
          <a:p>
            <a:r>
              <a:rPr lang="en-US" sz="1600" u="sng" dirty="0"/>
              <a:t>Typical profile</a:t>
            </a:r>
            <a:endParaRPr lang="en-US" sz="1600" u="sng" baseline="-25000" dirty="0"/>
          </a:p>
        </p:txBody>
      </p:sp>
      <p:sp>
        <p:nvSpPr>
          <p:cNvPr id="73" name="TextBox 72">
            <a:extLst>
              <a:ext uri="{FF2B5EF4-FFF2-40B4-BE49-F238E27FC236}">
                <a16:creationId xmlns:a16="http://schemas.microsoft.com/office/drawing/2014/main" id="{37BECB6E-ED99-8B48-BDF3-E9A309C03943}"/>
              </a:ext>
            </a:extLst>
          </p:cNvPr>
          <p:cNvSpPr txBox="1"/>
          <p:nvPr/>
        </p:nvSpPr>
        <p:spPr>
          <a:xfrm>
            <a:off x="5438564" y="284839"/>
            <a:ext cx="4061271" cy="338554"/>
          </a:xfrm>
          <a:prstGeom prst="rect">
            <a:avLst/>
          </a:prstGeom>
          <a:noFill/>
        </p:spPr>
        <p:txBody>
          <a:bodyPr wrap="square" lIns="90000" rtlCol="0">
            <a:spAutoFit/>
          </a:bodyPr>
          <a:lstStyle/>
          <a:p>
            <a:r>
              <a:rPr lang="en-US" sz="1600" u="sng" dirty="0"/>
              <a:t>Imputed and and shifted interventions</a:t>
            </a:r>
            <a:endParaRPr lang="en-US" sz="1600" u="sng" baseline="-25000" dirty="0"/>
          </a:p>
        </p:txBody>
      </p:sp>
      <p:cxnSp>
        <p:nvCxnSpPr>
          <p:cNvPr id="67" name="Straight Arrow Connector 66">
            <a:extLst>
              <a:ext uri="{FF2B5EF4-FFF2-40B4-BE49-F238E27FC236}">
                <a16:creationId xmlns:a16="http://schemas.microsoft.com/office/drawing/2014/main" id="{BCEA66B1-1DE3-674A-8C3B-7D98EAD2A2D4}"/>
              </a:ext>
            </a:extLst>
          </p:cNvPr>
          <p:cNvCxnSpPr>
            <a:cxnSpLocks/>
          </p:cNvCxnSpPr>
          <p:nvPr/>
        </p:nvCxnSpPr>
        <p:spPr>
          <a:xfrm>
            <a:off x="5674644" y="6769994"/>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2701EA4D-C04E-5F4B-94B6-A3FEDF38B210}"/>
              </a:ext>
            </a:extLst>
          </p:cNvPr>
          <p:cNvSpPr txBox="1"/>
          <p:nvPr/>
        </p:nvSpPr>
        <p:spPr>
          <a:xfrm>
            <a:off x="5915187" y="6477730"/>
            <a:ext cx="1592475" cy="338554"/>
          </a:xfrm>
          <a:prstGeom prst="rect">
            <a:avLst/>
          </a:prstGeom>
          <a:noFill/>
          <a:ln>
            <a:noFill/>
          </a:ln>
        </p:spPr>
        <p:txBody>
          <a:bodyPr wrap="square" rtlCol="0">
            <a:spAutoFit/>
          </a:bodyPr>
          <a:lstStyle/>
          <a:p>
            <a:r>
              <a:rPr lang="en-US" sz="1600" b="1" dirty="0">
                <a:solidFill>
                  <a:srgbClr val="C00000"/>
                </a:solidFill>
              </a:rPr>
              <a:t>K-D = 15</a:t>
            </a:r>
          </a:p>
        </p:txBody>
      </p:sp>
      <p:sp>
        <p:nvSpPr>
          <p:cNvPr id="70" name="TextBox 69">
            <a:extLst>
              <a:ext uri="{FF2B5EF4-FFF2-40B4-BE49-F238E27FC236}">
                <a16:creationId xmlns:a16="http://schemas.microsoft.com/office/drawing/2014/main" id="{1F129877-2A36-C345-AEA8-A93008C68F7F}"/>
              </a:ext>
            </a:extLst>
          </p:cNvPr>
          <p:cNvSpPr txBox="1"/>
          <p:nvPr/>
        </p:nvSpPr>
        <p:spPr>
          <a:xfrm>
            <a:off x="194754" y="505635"/>
            <a:ext cx="3912995" cy="338554"/>
          </a:xfrm>
          <a:prstGeom prst="rect">
            <a:avLst/>
          </a:prstGeom>
          <a:noFill/>
        </p:spPr>
        <p:txBody>
          <a:bodyPr wrap="square" lIns="90000" rtlCol="0">
            <a:spAutoFit/>
          </a:bodyPr>
          <a:lstStyle/>
          <a:p>
            <a:r>
              <a:rPr lang="en-US" sz="1600" u="sng" dirty="0"/>
              <a:t>N = 119 </a:t>
            </a:r>
            <a:r>
              <a:rPr lang="en-US" sz="1600" u="sng" dirty="0" err="1"/>
              <a:t>normalised</a:t>
            </a:r>
            <a:r>
              <a:rPr lang="en-US" sz="1600" u="sng" dirty="0"/>
              <a:t> antibiotic interventions</a:t>
            </a:r>
            <a:endParaRPr lang="en-US" sz="1600" u="sng" baseline="-25000" dirty="0"/>
          </a:p>
        </p:txBody>
      </p:sp>
    </p:spTree>
    <p:extLst>
      <p:ext uri="{BB962C8B-B14F-4D97-AF65-F5344CB8AC3E}">
        <p14:creationId xmlns:p14="http://schemas.microsoft.com/office/powerpoint/2010/main" val="205415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9B01C-36E1-FB43-9F83-7A8CCBC13610}"/>
              </a:ext>
            </a:extLst>
          </p:cNvPr>
          <p:cNvSpPr>
            <a:spLocks noGrp="1"/>
          </p:cNvSpPr>
          <p:nvPr>
            <p:ph type="body" idx="1"/>
          </p:nvPr>
        </p:nvSpPr>
        <p:spPr/>
        <p:txBody>
          <a:bodyPr/>
          <a:lstStyle/>
          <a:p>
            <a:r>
              <a:rPr lang="en-US" dirty="0"/>
              <a:t>Model assumptions</a:t>
            </a:r>
          </a:p>
        </p:txBody>
      </p:sp>
      <p:sp>
        <p:nvSpPr>
          <p:cNvPr id="3" name="Text Placeholder 2">
            <a:extLst>
              <a:ext uri="{FF2B5EF4-FFF2-40B4-BE49-F238E27FC236}">
                <a16:creationId xmlns:a16="http://schemas.microsoft.com/office/drawing/2014/main" id="{67E1EA9C-F7D4-8A4C-8588-D3873692A1FA}"/>
              </a:ext>
            </a:extLst>
          </p:cNvPr>
          <p:cNvSpPr>
            <a:spLocks noGrp="1"/>
          </p:cNvSpPr>
          <p:nvPr>
            <p:ph type="body" idx="13"/>
          </p:nvPr>
        </p:nvSpPr>
        <p:spPr/>
        <p:txBody>
          <a:bodyPr/>
          <a:lstStyle/>
          <a:p>
            <a:r>
              <a:rPr lang="en-US" dirty="0"/>
              <a:t>Material and methods</a:t>
            </a:r>
          </a:p>
        </p:txBody>
      </p:sp>
      <p:sp>
        <p:nvSpPr>
          <p:cNvPr id="7" name="Rectangle 6">
            <a:extLst>
              <a:ext uri="{FF2B5EF4-FFF2-40B4-BE49-F238E27FC236}">
                <a16:creationId xmlns:a16="http://schemas.microsoft.com/office/drawing/2014/main" id="{6D53270B-C811-3D4E-BFBA-A98CD21F012E}"/>
              </a:ext>
            </a:extLst>
          </p:cNvPr>
          <p:cNvSpPr/>
          <p:nvPr/>
        </p:nvSpPr>
        <p:spPr>
          <a:xfrm>
            <a:off x="6960577" y="518770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1DB23D-897F-A048-9BA7-09396F596CD6}"/>
              </a:ext>
            </a:extLst>
          </p:cNvPr>
          <p:cNvSpPr/>
          <p:nvPr/>
        </p:nvSpPr>
        <p:spPr>
          <a:xfrm>
            <a:off x="6388080" y="5175447"/>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D5E785B-0C83-2144-804F-0C9860573EBE}"/>
              </a:ext>
            </a:extLst>
          </p:cNvPr>
          <p:cNvCxnSpPr>
            <a:cxnSpLocks/>
          </p:cNvCxnSpPr>
          <p:nvPr/>
        </p:nvCxnSpPr>
        <p:spPr>
          <a:xfrm flipV="1">
            <a:off x="5501810" y="5132939"/>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8121E07-BDD7-F045-A496-6BEEB3C8DA0E}"/>
              </a:ext>
            </a:extLst>
          </p:cNvPr>
          <p:cNvSpPr txBox="1"/>
          <p:nvPr/>
        </p:nvSpPr>
        <p:spPr>
          <a:xfrm>
            <a:off x="5017348" y="5317123"/>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11" name="Straight Arrow Connector 10">
            <a:extLst>
              <a:ext uri="{FF2B5EF4-FFF2-40B4-BE49-F238E27FC236}">
                <a16:creationId xmlns:a16="http://schemas.microsoft.com/office/drawing/2014/main" id="{38BDC137-2F72-C544-8B3D-F82476557C4D}"/>
              </a:ext>
            </a:extLst>
          </p:cNvPr>
          <p:cNvCxnSpPr>
            <a:cxnSpLocks/>
          </p:cNvCxnSpPr>
          <p:nvPr/>
        </p:nvCxnSpPr>
        <p:spPr>
          <a:xfrm flipV="1">
            <a:off x="5488747" y="6517796"/>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B556DF1-1399-244F-996F-34BA389D778E}"/>
              </a:ext>
            </a:extLst>
          </p:cNvPr>
          <p:cNvSpPr txBox="1"/>
          <p:nvPr/>
        </p:nvSpPr>
        <p:spPr>
          <a:xfrm>
            <a:off x="8709826" y="6521606"/>
            <a:ext cx="1324650" cy="307777"/>
          </a:xfrm>
          <a:prstGeom prst="rect">
            <a:avLst/>
          </a:prstGeom>
          <a:noFill/>
        </p:spPr>
        <p:txBody>
          <a:bodyPr wrap="square" lIns="90000" rtlCol="0">
            <a:spAutoFit/>
          </a:bodyPr>
          <a:lstStyle/>
          <a:p>
            <a:r>
              <a:rPr lang="en-US" sz="1400" dirty="0"/>
              <a:t>Time (days)</a:t>
            </a:r>
            <a:endParaRPr lang="en-US" sz="1400" baseline="-25000" dirty="0"/>
          </a:p>
        </p:txBody>
      </p:sp>
      <p:sp>
        <p:nvSpPr>
          <p:cNvPr id="14" name="TextBox 13">
            <a:extLst>
              <a:ext uri="{FF2B5EF4-FFF2-40B4-BE49-F238E27FC236}">
                <a16:creationId xmlns:a16="http://schemas.microsoft.com/office/drawing/2014/main" id="{59FAB663-AF20-4B41-BC4D-1576320B5C05}"/>
              </a:ext>
            </a:extLst>
          </p:cNvPr>
          <p:cNvSpPr txBox="1"/>
          <p:nvPr/>
        </p:nvSpPr>
        <p:spPr>
          <a:xfrm>
            <a:off x="7222493" y="4576417"/>
            <a:ext cx="725728" cy="369332"/>
          </a:xfrm>
          <a:prstGeom prst="rect">
            <a:avLst/>
          </a:prstGeom>
          <a:noFill/>
        </p:spPr>
        <p:txBody>
          <a:bodyPr wrap="square" rtlCol="0">
            <a:spAutoFit/>
          </a:bodyPr>
          <a:lstStyle/>
          <a:p>
            <a:r>
              <a:rPr lang="en-US" b="1" dirty="0"/>
              <a:t>K=35</a:t>
            </a:r>
          </a:p>
        </p:txBody>
      </p:sp>
      <p:cxnSp>
        <p:nvCxnSpPr>
          <p:cNvPr id="15" name="Straight Arrow Connector 14">
            <a:extLst>
              <a:ext uri="{FF2B5EF4-FFF2-40B4-BE49-F238E27FC236}">
                <a16:creationId xmlns:a16="http://schemas.microsoft.com/office/drawing/2014/main" id="{9B3EFF20-5A7D-1E49-BA32-9D938862718F}"/>
              </a:ext>
            </a:extLst>
          </p:cNvPr>
          <p:cNvCxnSpPr>
            <a:cxnSpLocks/>
          </p:cNvCxnSpPr>
          <p:nvPr/>
        </p:nvCxnSpPr>
        <p:spPr>
          <a:xfrm flipV="1">
            <a:off x="5651401" y="4912446"/>
            <a:ext cx="3741380" cy="4842"/>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F01052E6-5DBC-4E4E-8F61-9FAF11A1EB07}"/>
              </a:ext>
            </a:extLst>
          </p:cNvPr>
          <p:cNvSpPr/>
          <p:nvPr/>
        </p:nvSpPr>
        <p:spPr>
          <a:xfrm>
            <a:off x="5593533" y="5175605"/>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8D25611E-F655-804F-9581-8C84DF762C2B}"/>
              </a:ext>
            </a:extLst>
          </p:cNvPr>
          <p:cNvSpPr/>
          <p:nvPr/>
        </p:nvSpPr>
        <p:spPr>
          <a:xfrm>
            <a:off x="7014369" y="523295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FC2801DA-F05F-A740-BCDE-B63920D770A3}"/>
              </a:ext>
            </a:extLst>
          </p:cNvPr>
          <p:cNvSpPr/>
          <p:nvPr/>
        </p:nvSpPr>
        <p:spPr>
          <a:xfrm>
            <a:off x="6453567" y="5235241"/>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3F72F88C-37E7-9F47-9D74-F6B632C518C5}"/>
              </a:ext>
            </a:extLst>
          </p:cNvPr>
          <p:cNvSpPr/>
          <p:nvPr/>
        </p:nvSpPr>
        <p:spPr>
          <a:xfrm flipV="1">
            <a:off x="8742637" y="5225630"/>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FAA0D276-4C8E-6841-8B04-DD54A8A019A5}"/>
              </a:ext>
            </a:extLst>
          </p:cNvPr>
          <p:cNvSpPr/>
          <p:nvPr/>
        </p:nvSpPr>
        <p:spPr>
          <a:xfrm>
            <a:off x="5653322" y="5240796"/>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a:extLst>
              <a:ext uri="{FF2B5EF4-FFF2-40B4-BE49-F238E27FC236}">
                <a16:creationId xmlns:a16="http://schemas.microsoft.com/office/drawing/2014/main" id="{62B6FA06-C5C4-0C44-93F2-1A7D93E1D17B}"/>
              </a:ext>
            </a:extLst>
          </p:cNvPr>
          <p:cNvSpPr/>
          <p:nvPr/>
        </p:nvSpPr>
        <p:spPr>
          <a:xfrm>
            <a:off x="7982080" y="5228268"/>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5" name="Freeform 24">
            <a:extLst>
              <a:ext uri="{FF2B5EF4-FFF2-40B4-BE49-F238E27FC236}">
                <a16:creationId xmlns:a16="http://schemas.microsoft.com/office/drawing/2014/main" id="{CEE1A291-5730-A442-BC38-CB9396F4BDC0}"/>
              </a:ext>
            </a:extLst>
          </p:cNvPr>
          <p:cNvSpPr/>
          <p:nvPr/>
        </p:nvSpPr>
        <p:spPr>
          <a:xfrm>
            <a:off x="5665248" y="5229038"/>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B31D85A-2E03-3946-8A0D-4903D3CFFFEC}"/>
              </a:ext>
            </a:extLst>
          </p:cNvPr>
          <p:cNvSpPr txBox="1"/>
          <p:nvPr/>
        </p:nvSpPr>
        <p:spPr>
          <a:xfrm>
            <a:off x="2030107" y="6174945"/>
            <a:ext cx="3582320" cy="584775"/>
          </a:xfrm>
          <a:prstGeom prst="rect">
            <a:avLst/>
          </a:prstGeom>
          <a:noFill/>
        </p:spPr>
        <p:txBody>
          <a:bodyPr wrap="square" rtlCol="0">
            <a:spAutoFit/>
          </a:bodyPr>
          <a:lstStyle/>
          <a:p>
            <a:r>
              <a:rPr lang="en-US" sz="1600" b="1" dirty="0">
                <a:solidFill>
                  <a:schemeClr val="accent1"/>
                </a:solidFill>
              </a:rPr>
              <a:t>M dimensions (FEV</a:t>
            </a:r>
            <a:r>
              <a:rPr lang="en-US" sz="1600" b="1" baseline="-25000" dirty="0">
                <a:solidFill>
                  <a:schemeClr val="accent1"/>
                </a:solidFill>
              </a:rPr>
              <a:t>1</a:t>
            </a:r>
            <a:r>
              <a:rPr lang="en-US" sz="1600" b="1" dirty="0">
                <a:solidFill>
                  <a:schemeClr val="accent1"/>
                </a:solidFill>
              </a:rPr>
              <a:t>, wellness O</a:t>
            </a:r>
            <a:r>
              <a:rPr lang="en-US" sz="1600" b="1" baseline="-25000" dirty="0">
                <a:solidFill>
                  <a:schemeClr val="accent1"/>
                </a:solidFill>
              </a:rPr>
              <a:t>2</a:t>
            </a:r>
            <a:r>
              <a:rPr lang="en-US" sz="1600" b="1" dirty="0">
                <a:solidFill>
                  <a:schemeClr val="accent1"/>
                </a:solidFill>
              </a:rPr>
              <a:t> saturation, </a:t>
            </a:r>
            <a:r>
              <a:rPr lang="en-US" sz="1600" b="1" dirty="0" err="1">
                <a:solidFill>
                  <a:schemeClr val="accent1"/>
                </a:solidFill>
              </a:rPr>
              <a:t>etc</a:t>
            </a:r>
            <a:r>
              <a:rPr lang="en-US" sz="1600" b="1" dirty="0">
                <a:solidFill>
                  <a:schemeClr val="accent1"/>
                </a:solidFill>
              </a:rPr>
              <a:t>) give M typical curves</a:t>
            </a:r>
          </a:p>
        </p:txBody>
      </p:sp>
      <p:sp>
        <p:nvSpPr>
          <p:cNvPr id="28" name="TextBox 27">
            <a:extLst>
              <a:ext uri="{FF2B5EF4-FFF2-40B4-BE49-F238E27FC236}">
                <a16:creationId xmlns:a16="http://schemas.microsoft.com/office/drawing/2014/main" id="{47831CED-7DD8-264D-9B8F-1C9E7374930D}"/>
              </a:ext>
            </a:extLst>
          </p:cNvPr>
          <p:cNvSpPr txBox="1"/>
          <p:nvPr/>
        </p:nvSpPr>
        <p:spPr>
          <a:xfrm>
            <a:off x="3708710" y="5847825"/>
            <a:ext cx="1724563" cy="338554"/>
          </a:xfrm>
          <a:prstGeom prst="rect">
            <a:avLst/>
          </a:prstGeom>
          <a:noFill/>
        </p:spPr>
        <p:txBody>
          <a:bodyPr wrap="square" lIns="90000" rtlCol="0">
            <a:spAutoFit/>
          </a:bodyPr>
          <a:lstStyle/>
          <a:p>
            <a:r>
              <a:rPr lang="en-US" sz="1600" u="sng" dirty="0"/>
              <a:t>Typical profile</a:t>
            </a:r>
            <a:endParaRPr lang="en-US" sz="1600" u="sng" baseline="-25000" dirty="0"/>
          </a:p>
        </p:txBody>
      </p:sp>
      <p:sp>
        <p:nvSpPr>
          <p:cNvPr id="29" name="TextBox 28">
            <a:extLst>
              <a:ext uri="{FF2B5EF4-FFF2-40B4-BE49-F238E27FC236}">
                <a16:creationId xmlns:a16="http://schemas.microsoft.com/office/drawing/2014/main" id="{7D96A241-FAF4-0841-BC41-0AB7117683DC}"/>
              </a:ext>
            </a:extLst>
          </p:cNvPr>
          <p:cNvSpPr txBox="1"/>
          <p:nvPr/>
        </p:nvSpPr>
        <p:spPr>
          <a:xfrm>
            <a:off x="1106770" y="1383685"/>
            <a:ext cx="9520374" cy="2308324"/>
          </a:xfrm>
          <a:prstGeom prst="rect">
            <a:avLst/>
          </a:prstGeom>
          <a:noFill/>
        </p:spPr>
        <p:txBody>
          <a:bodyPr wrap="square" rtlCol="0">
            <a:spAutoFit/>
          </a:bodyPr>
          <a:lstStyle/>
          <a:p>
            <a:pPr marL="342900" indent="-342900">
              <a:buAutoNum type="arabicPeriod"/>
            </a:pPr>
            <a:r>
              <a:rPr lang="en-GB" dirty="0"/>
              <a:t>For each measure, the recorded values for the period immediately following treatment are a noisy version of a single typical profile. </a:t>
            </a:r>
          </a:p>
          <a:p>
            <a:pPr marL="342900" indent="-342900">
              <a:buAutoNum type="arabicPeriod"/>
            </a:pPr>
            <a:endParaRPr lang="en-GB" dirty="0"/>
          </a:p>
          <a:p>
            <a:r>
              <a:rPr lang="en-GB" dirty="0"/>
              <a:t>2. The amount a measured value deviates from this profile is controlled by the position on the profile and is independent from one day to the next. </a:t>
            </a:r>
          </a:p>
          <a:p>
            <a:endParaRPr lang="en-GB" dirty="0"/>
          </a:p>
          <a:p>
            <a:r>
              <a:rPr lang="en-GB" dirty="0"/>
              <a:t>3. The treatment start can happen anytime between day 1 and the maximum allowed offset (K-D). </a:t>
            </a:r>
          </a:p>
          <a:p>
            <a:endParaRPr lang="en-US" dirty="0"/>
          </a:p>
        </p:txBody>
      </p:sp>
      <p:cxnSp>
        <p:nvCxnSpPr>
          <p:cNvPr id="30" name="Straight Arrow Connector 29">
            <a:extLst>
              <a:ext uri="{FF2B5EF4-FFF2-40B4-BE49-F238E27FC236}">
                <a16:creationId xmlns:a16="http://schemas.microsoft.com/office/drawing/2014/main" id="{FAE4FC23-C4E0-A84A-9B70-8FA1C1A94968}"/>
              </a:ext>
            </a:extLst>
          </p:cNvPr>
          <p:cNvCxnSpPr>
            <a:cxnSpLocks/>
          </p:cNvCxnSpPr>
          <p:nvPr/>
        </p:nvCxnSpPr>
        <p:spPr>
          <a:xfrm>
            <a:off x="5674644" y="6769994"/>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5595CEC-1B58-4C4C-82B3-DB9919D47906}"/>
              </a:ext>
            </a:extLst>
          </p:cNvPr>
          <p:cNvSpPr txBox="1"/>
          <p:nvPr/>
        </p:nvSpPr>
        <p:spPr>
          <a:xfrm>
            <a:off x="5915187" y="6477730"/>
            <a:ext cx="1592475" cy="338554"/>
          </a:xfrm>
          <a:prstGeom prst="rect">
            <a:avLst/>
          </a:prstGeom>
          <a:noFill/>
          <a:ln>
            <a:noFill/>
          </a:ln>
        </p:spPr>
        <p:txBody>
          <a:bodyPr wrap="square" rtlCol="0">
            <a:spAutoFit/>
          </a:bodyPr>
          <a:lstStyle/>
          <a:p>
            <a:r>
              <a:rPr lang="en-US" sz="1600" b="1" dirty="0">
                <a:solidFill>
                  <a:srgbClr val="C00000"/>
                </a:solidFill>
              </a:rPr>
              <a:t>K-D = 15</a:t>
            </a:r>
          </a:p>
        </p:txBody>
      </p:sp>
    </p:spTree>
    <p:extLst>
      <p:ext uri="{BB962C8B-B14F-4D97-AF65-F5344CB8AC3E}">
        <p14:creationId xmlns:p14="http://schemas.microsoft.com/office/powerpoint/2010/main" val="2276245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D83D06-D39E-2A40-9440-F913B43D7855}"/>
              </a:ext>
            </a:extLst>
          </p:cNvPr>
          <p:cNvSpPr>
            <a:spLocks noGrp="1"/>
          </p:cNvSpPr>
          <p:nvPr>
            <p:ph type="body" idx="1"/>
          </p:nvPr>
        </p:nvSpPr>
        <p:spPr/>
        <p:txBody>
          <a:bodyPr/>
          <a:lstStyle/>
          <a:p>
            <a:r>
              <a:rPr lang="en-US" dirty="0"/>
              <a:t>Thesis aim</a:t>
            </a:r>
          </a:p>
        </p:txBody>
      </p:sp>
      <p:sp>
        <p:nvSpPr>
          <p:cNvPr id="3" name="Text Placeholder 2">
            <a:extLst>
              <a:ext uri="{FF2B5EF4-FFF2-40B4-BE49-F238E27FC236}">
                <a16:creationId xmlns:a16="http://schemas.microsoft.com/office/drawing/2014/main" id="{1821EAAF-CD73-934B-897A-0379DC306BC3}"/>
              </a:ext>
            </a:extLst>
          </p:cNvPr>
          <p:cNvSpPr>
            <a:spLocks noGrp="1"/>
          </p:cNvSpPr>
          <p:nvPr>
            <p:ph type="body" idx="13"/>
          </p:nvPr>
        </p:nvSpPr>
        <p:spPr/>
        <p:txBody>
          <a:bodyPr/>
          <a:lstStyle/>
          <a:p>
            <a:r>
              <a:rPr lang="en-US" dirty="0"/>
              <a:t>Introduction</a:t>
            </a:r>
          </a:p>
        </p:txBody>
      </p:sp>
      <p:graphicFrame>
        <p:nvGraphicFramePr>
          <p:cNvPr id="6" name="Diagram 5">
            <a:extLst>
              <a:ext uri="{FF2B5EF4-FFF2-40B4-BE49-F238E27FC236}">
                <a16:creationId xmlns:a16="http://schemas.microsoft.com/office/drawing/2014/main" id="{8B504DC4-DBCB-F34A-9CC4-DFA745CA54F6}"/>
              </a:ext>
            </a:extLst>
          </p:cNvPr>
          <p:cNvGraphicFramePr/>
          <p:nvPr>
            <p:extLst>
              <p:ext uri="{D42A27DB-BD31-4B8C-83A1-F6EECF244321}">
                <p14:modId xmlns:p14="http://schemas.microsoft.com/office/powerpoint/2010/main" val="82785154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154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9B01C-36E1-FB43-9F83-7A8CCBC13610}"/>
              </a:ext>
            </a:extLst>
          </p:cNvPr>
          <p:cNvSpPr>
            <a:spLocks noGrp="1"/>
          </p:cNvSpPr>
          <p:nvPr>
            <p:ph type="body" idx="1"/>
          </p:nvPr>
        </p:nvSpPr>
        <p:spPr/>
        <p:txBody>
          <a:bodyPr/>
          <a:lstStyle/>
          <a:p>
            <a:r>
              <a:rPr lang="en-US" dirty="0"/>
              <a:t>Data generation process</a:t>
            </a:r>
          </a:p>
        </p:txBody>
      </p:sp>
      <p:sp>
        <p:nvSpPr>
          <p:cNvPr id="3" name="Text Placeholder 2">
            <a:extLst>
              <a:ext uri="{FF2B5EF4-FFF2-40B4-BE49-F238E27FC236}">
                <a16:creationId xmlns:a16="http://schemas.microsoft.com/office/drawing/2014/main" id="{67E1EA9C-F7D4-8A4C-8588-D3873692A1FA}"/>
              </a:ext>
            </a:extLst>
          </p:cNvPr>
          <p:cNvSpPr>
            <a:spLocks noGrp="1"/>
          </p:cNvSpPr>
          <p:nvPr>
            <p:ph type="body" idx="13"/>
          </p:nvPr>
        </p:nvSpPr>
        <p:spPr/>
        <p:txBody>
          <a:bodyPr/>
          <a:lstStyle/>
          <a:p>
            <a:r>
              <a:rPr lang="en-US" dirty="0"/>
              <a:t>Material and methods</a:t>
            </a:r>
          </a:p>
        </p:txBody>
      </p:sp>
      <p:pic>
        <p:nvPicPr>
          <p:cNvPr id="4" name="Picture 3">
            <a:extLst>
              <a:ext uri="{FF2B5EF4-FFF2-40B4-BE49-F238E27FC236}">
                <a16:creationId xmlns:a16="http://schemas.microsoft.com/office/drawing/2014/main" id="{511A4CB2-1A1F-0F45-9CF8-BB87B46207CD}"/>
              </a:ext>
            </a:extLst>
          </p:cNvPr>
          <p:cNvPicPr>
            <a:picLocks noChangeAspect="1"/>
          </p:cNvPicPr>
          <p:nvPr/>
        </p:nvPicPr>
        <p:blipFill>
          <a:blip r:embed="rId3"/>
          <a:stretch>
            <a:fillRect/>
          </a:stretch>
        </p:blipFill>
        <p:spPr>
          <a:xfrm>
            <a:off x="1884351" y="333467"/>
            <a:ext cx="8423298" cy="6410378"/>
          </a:xfrm>
          <a:prstGeom prst="rect">
            <a:avLst/>
          </a:prstGeom>
        </p:spPr>
      </p:pic>
    </p:spTree>
    <p:extLst>
      <p:ext uri="{BB962C8B-B14F-4D97-AF65-F5344CB8AC3E}">
        <p14:creationId xmlns:p14="http://schemas.microsoft.com/office/powerpoint/2010/main" val="957459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Machine learning model formulation</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sp>
        <p:nvSpPr>
          <p:cNvPr id="5" name="TextBox 4">
            <a:extLst>
              <a:ext uri="{FF2B5EF4-FFF2-40B4-BE49-F238E27FC236}">
                <a16:creationId xmlns:a16="http://schemas.microsoft.com/office/drawing/2014/main" id="{D78FB238-C41E-1549-8B75-B3E5275A04F5}"/>
              </a:ext>
            </a:extLst>
          </p:cNvPr>
          <p:cNvSpPr txBox="1"/>
          <p:nvPr/>
        </p:nvSpPr>
        <p:spPr>
          <a:xfrm>
            <a:off x="567256" y="528428"/>
            <a:ext cx="7133684" cy="369332"/>
          </a:xfrm>
          <a:prstGeom prst="rect">
            <a:avLst/>
          </a:prstGeom>
          <a:noFill/>
        </p:spPr>
        <p:txBody>
          <a:bodyPr wrap="none" rtlCol="0">
            <a:spAutoFit/>
          </a:bodyPr>
          <a:lstStyle/>
          <a:p>
            <a:r>
              <a:rPr lang="en-US" dirty="0" err="1"/>
              <a:t>Initialisation</a:t>
            </a:r>
            <a:r>
              <a:rPr lang="en-US" dirty="0"/>
              <a:t>: P(F</a:t>
            </a:r>
            <a:r>
              <a:rPr lang="en-US" baseline="-25000" dirty="0"/>
              <a:t>N</a:t>
            </a:r>
            <a:r>
              <a:rPr lang="en-US" dirty="0"/>
              <a:t>) is uniformly </a:t>
            </a:r>
            <a:r>
              <a:rPr lang="en-US" dirty="0" err="1"/>
              <a:t>initialised</a:t>
            </a:r>
            <a:r>
              <a:rPr lang="en-US" dirty="0"/>
              <a:t> over the offsets’ span [0; K-D-1] </a:t>
            </a:r>
          </a:p>
        </p:txBody>
      </p:sp>
      <p:cxnSp>
        <p:nvCxnSpPr>
          <p:cNvPr id="31" name="Straight Arrow Connector 30">
            <a:extLst>
              <a:ext uri="{FF2B5EF4-FFF2-40B4-BE49-F238E27FC236}">
                <a16:creationId xmlns:a16="http://schemas.microsoft.com/office/drawing/2014/main" id="{CD0E03C1-A8C0-9F4E-A842-0D11261EF260}"/>
              </a:ext>
            </a:extLst>
          </p:cNvPr>
          <p:cNvCxnSpPr>
            <a:cxnSpLocks/>
          </p:cNvCxnSpPr>
          <p:nvPr/>
        </p:nvCxnSpPr>
        <p:spPr>
          <a:xfrm flipV="1">
            <a:off x="1246793" y="324883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0F98B6-3B84-CE43-AF6A-2C671C5CF40A}"/>
              </a:ext>
            </a:extLst>
          </p:cNvPr>
          <p:cNvSpPr txBox="1"/>
          <p:nvPr/>
        </p:nvSpPr>
        <p:spPr>
          <a:xfrm>
            <a:off x="1246426" y="3298881"/>
            <a:ext cx="2987846" cy="369332"/>
          </a:xfrm>
          <a:prstGeom prst="rect">
            <a:avLst/>
          </a:prstGeom>
          <a:noFill/>
        </p:spPr>
        <p:txBody>
          <a:bodyPr wrap="square" rtlCol="0">
            <a:spAutoFit/>
          </a:bodyPr>
          <a:lstStyle/>
          <a:p>
            <a:r>
              <a:rPr lang="en-US" b="1" dirty="0"/>
              <a:t>1    2    3    4       … 	      K-D 	</a:t>
            </a:r>
          </a:p>
        </p:txBody>
      </p:sp>
      <p:cxnSp>
        <p:nvCxnSpPr>
          <p:cNvPr id="33" name="Straight Arrow Connector 32">
            <a:extLst>
              <a:ext uri="{FF2B5EF4-FFF2-40B4-BE49-F238E27FC236}">
                <a16:creationId xmlns:a16="http://schemas.microsoft.com/office/drawing/2014/main" id="{A07D71CD-EE54-3244-9334-5DF7EB2E371D}"/>
              </a:ext>
            </a:extLst>
          </p:cNvPr>
          <p:cNvCxnSpPr>
            <a:cxnSpLocks/>
          </p:cNvCxnSpPr>
          <p:nvPr/>
        </p:nvCxnSpPr>
        <p:spPr>
          <a:xfrm flipV="1">
            <a:off x="1257125" y="18601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9F4EF6C-1448-2E4C-BD3C-2F26F1615CA8}"/>
              </a:ext>
            </a:extLst>
          </p:cNvPr>
          <p:cNvSpPr/>
          <p:nvPr/>
        </p:nvSpPr>
        <p:spPr>
          <a:xfrm>
            <a:off x="575528" y="1714323"/>
            <a:ext cx="681597" cy="369332"/>
          </a:xfrm>
          <a:prstGeom prst="rect">
            <a:avLst/>
          </a:prstGeom>
        </p:spPr>
        <p:txBody>
          <a:bodyPr wrap="none">
            <a:spAutoFit/>
          </a:bodyPr>
          <a:lstStyle/>
          <a:p>
            <a:r>
              <a:rPr lang="en-US" dirty="0"/>
              <a:t>P(F</a:t>
            </a:r>
            <a:r>
              <a:rPr lang="en-US" baseline="-25000" dirty="0"/>
              <a:t>1</a:t>
            </a:r>
            <a:r>
              <a:rPr lang="en-US" dirty="0"/>
              <a:t>) </a:t>
            </a:r>
          </a:p>
        </p:txBody>
      </p:sp>
      <p:sp>
        <p:nvSpPr>
          <p:cNvPr id="36" name="Rectangle 35">
            <a:extLst>
              <a:ext uri="{FF2B5EF4-FFF2-40B4-BE49-F238E27FC236}">
                <a16:creationId xmlns:a16="http://schemas.microsoft.com/office/drawing/2014/main" id="{3CD67EF3-06C8-B44A-9BF0-C9888AAC9D52}"/>
              </a:ext>
            </a:extLst>
          </p:cNvPr>
          <p:cNvSpPr/>
          <p:nvPr/>
        </p:nvSpPr>
        <p:spPr>
          <a:xfrm>
            <a:off x="1245994" y="2619699"/>
            <a:ext cx="300082" cy="369332"/>
          </a:xfrm>
          <a:prstGeom prst="rect">
            <a:avLst/>
          </a:prstGeom>
        </p:spPr>
        <p:txBody>
          <a:bodyPr wrap="none">
            <a:spAutoFit/>
          </a:bodyPr>
          <a:lstStyle/>
          <a:p>
            <a:r>
              <a:rPr lang="en-US" dirty="0"/>
              <a:t>+</a:t>
            </a:r>
          </a:p>
        </p:txBody>
      </p:sp>
      <p:sp>
        <p:nvSpPr>
          <p:cNvPr id="37" name="Rectangle 36">
            <a:extLst>
              <a:ext uri="{FF2B5EF4-FFF2-40B4-BE49-F238E27FC236}">
                <a16:creationId xmlns:a16="http://schemas.microsoft.com/office/drawing/2014/main" id="{96EE9CD3-ECBB-C745-8D54-27E102626FC4}"/>
              </a:ext>
            </a:extLst>
          </p:cNvPr>
          <p:cNvSpPr/>
          <p:nvPr/>
        </p:nvSpPr>
        <p:spPr>
          <a:xfrm>
            <a:off x="1557354" y="2616645"/>
            <a:ext cx="300082" cy="369332"/>
          </a:xfrm>
          <a:prstGeom prst="rect">
            <a:avLst/>
          </a:prstGeom>
        </p:spPr>
        <p:txBody>
          <a:bodyPr wrap="none">
            <a:spAutoFit/>
          </a:bodyPr>
          <a:lstStyle/>
          <a:p>
            <a:r>
              <a:rPr lang="en-US" dirty="0"/>
              <a:t>+</a:t>
            </a:r>
          </a:p>
        </p:txBody>
      </p:sp>
      <p:sp>
        <p:nvSpPr>
          <p:cNvPr id="38" name="Rectangle 37">
            <a:extLst>
              <a:ext uri="{FF2B5EF4-FFF2-40B4-BE49-F238E27FC236}">
                <a16:creationId xmlns:a16="http://schemas.microsoft.com/office/drawing/2014/main" id="{DCA2AE54-2420-C940-89DF-49C292FD0923}"/>
              </a:ext>
            </a:extLst>
          </p:cNvPr>
          <p:cNvSpPr/>
          <p:nvPr/>
        </p:nvSpPr>
        <p:spPr>
          <a:xfrm>
            <a:off x="1899037" y="2623490"/>
            <a:ext cx="300082" cy="369332"/>
          </a:xfrm>
          <a:prstGeom prst="rect">
            <a:avLst/>
          </a:prstGeom>
        </p:spPr>
        <p:txBody>
          <a:bodyPr wrap="none">
            <a:spAutoFit/>
          </a:bodyPr>
          <a:lstStyle/>
          <a:p>
            <a:r>
              <a:rPr lang="en-US" dirty="0"/>
              <a:t>+</a:t>
            </a:r>
          </a:p>
        </p:txBody>
      </p:sp>
      <p:sp>
        <p:nvSpPr>
          <p:cNvPr id="39" name="Rectangle 38">
            <a:extLst>
              <a:ext uri="{FF2B5EF4-FFF2-40B4-BE49-F238E27FC236}">
                <a16:creationId xmlns:a16="http://schemas.microsoft.com/office/drawing/2014/main" id="{273D2250-F927-9640-9508-D54A35B99A87}"/>
              </a:ext>
            </a:extLst>
          </p:cNvPr>
          <p:cNvSpPr/>
          <p:nvPr/>
        </p:nvSpPr>
        <p:spPr>
          <a:xfrm>
            <a:off x="2234219" y="2616645"/>
            <a:ext cx="300082" cy="369332"/>
          </a:xfrm>
          <a:prstGeom prst="rect">
            <a:avLst/>
          </a:prstGeom>
        </p:spPr>
        <p:txBody>
          <a:bodyPr wrap="none">
            <a:spAutoFit/>
          </a:bodyPr>
          <a:lstStyle/>
          <a:p>
            <a:r>
              <a:rPr lang="en-US" dirty="0"/>
              <a:t>+</a:t>
            </a:r>
          </a:p>
        </p:txBody>
      </p:sp>
      <p:sp>
        <p:nvSpPr>
          <p:cNvPr id="40" name="Rectangle 39">
            <a:extLst>
              <a:ext uri="{FF2B5EF4-FFF2-40B4-BE49-F238E27FC236}">
                <a16:creationId xmlns:a16="http://schemas.microsoft.com/office/drawing/2014/main" id="{428A013A-1AA2-5B41-918B-03670122099C}"/>
              </a:ext>
            </a:extLst>
          </p:cNvPr>
          <p:cNvSpPr/>
          <p:nvPr/>
        </p:nvSpPr>
        <p:spPr>
          <a:xfrm>
            <a:off x="3538060" y="2616645"/>
            <a:ext cx="300082" cy="369332"/>
          </a:xfrm>
          <a:prstGeom prst="rect">
            <a:avLst/>
          </a:prstGeom>
        </p:spPr>
        <p:txBody>
          <a:bodyPr wrap="none">
            <a:spAutoFit/>
          </a:bodyPr>
          <a:lstStyle/>
          <a:p>
            <a:r>
              <a:rPr lang="en-US" dirty="0"/>
              <a:t>+</a:t>
            </a:r>
          </a:p>
        </p:txBody>
      </p:sp>
      <p:cxnSp>
        <p:nvCxnSpPr>
          <p:cNvPr id="46" name="Straight Arrow Connector 45">
            <a:extLst>
              <a:ext uri="{FF2B5EF4-FFF2-40B4-BE49-F238E27FC236}">
                <a16:creationId xmlns:a16="http://schemas.microsoft.com/office/drawing/2014/main" id="{34BEE5A1-3F15-9F41-B55F-7214A801B98B}"/>
              </a:ext>
            </a:extLst>
          </p:cNvPr>
          <p:cNvCxnSpPr>
            <a:cxnSpLocks/>
          </p:cNvCxnSpPr>
          <p:nvPr/>
        </p:nvCxnSpPr>
        <p:spPr>
          <a:xfrm flipV="1">
            <a:off x="1246426" y="408408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4498483-A114-D643-8507-6ED7AFCCB4EE}"/>
              </a:ext>
            </a:extLst>
          </p:cNvPr>
          <p:cNvSpPr txBox="1"/>
          <p:nvPr/>
        </p:nvSpPr>
        <p:spPr>
          <a:xfrm>
            <a:off x="1227312" y="3702726"/>
            <a:ext cx="2987846" cy="369332"/>
          </a:xfrm>
          <a:prstGeom prst="rect">
            <a:avLst/>
          </a:prstGeom>
          <a:noFill/>
        </p:spPr>
        <p:txBody>
          <a:bodyPr wrap="square" rtlCol="0">
            <a:spAutoFit/>
          </a:bodyPr>
          <a:lstStyle/>
          <a:p>
            <a:r>
              <a:rPr lang="en-US" b="1" dirty="0"/>
              <a:t>0    1    2    4       … 	      K-D-1 	</a:t>
            </a:r>
          </a:p>
        </p:txBody>
      </p:sp>
    </p:spTree>
    <p:extLst>
      <p:ext uri="{BB962C8B-B14F-4D97-AF65-F5344CB8AC3E}">
        <p14:creationId xmlns:p14="http://schemas.microsoft.com/office/powerpoint/2010/main" val="237488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0D6DF513-BFDE-3A4E-A2D3-9EE4BA43A169}"/>
              </a:ext>
            </a:extLst>
          </p:cNvPr>
          <p:cNvCxnSpPr>
            <a:cxnSpLocks/>
          </p:cNvCxnSpPr>
          <p:nvPr/>
        </p:nvCxnSpPr>
        <p:spPr>
          <a:xfrm>
            <a:off x="6692562" y="2352928"/>
            <a:ext cx="0" cy="958051"/>
          </a:xfrm>
          <a:prstGeom prst="line">
            <a:avLst/>
          </a:prstGeom>
          <a:ln w="15875">
            <a:prstDash val="dash"/>
          </a:ln>
        </p:spPr>
        <p:style>
          <a:lnRef idx="1">
            <a:schemeClr val="dk1"/>
          </a:lnRef>
          <a:fillRef idx="0">
            <a:schemeClr val="dk1"/>
          </a:fillRef>
          <a:effectRef idx="0">
            <a:schemeClr val="dk1"/>
          </a:effectRef>
          <a:fontRef idx="minor">
            <a:schemeClr val="tx1"/>
          </a:fontRef>
        </p:style>
      </p:cxnSp>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Machine learning model formulation</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sp>
        <p:nvSpPr>
          <p:cNvPr id="5" name="TextBox 4">
            <a:extLst>
              <a:ext uri="{FF2B5EF4-FFF2-40B4-BE49-F238E27FC236}">
                <a16:creationId xmlns:a16="http://schemas.microsoft.com/office/drawing/2014/main" id="{D78FB238-C41E-1549-8B75-B3E5275A04F5}"/>
              </a:ext>
            </a:extLst>
          </p:cNvPr>
          <p:cNvSpPr txBox="1"/>
          <p:nvPr/>
        </p:nvSpPr>
        <p:spPr>
          <a:xfrm>
            <a:off x="567256" y="528428"/>
            <a:ext cx="7133684" cy="369332"/>
          </a:xfrm>
          <a:prstGeom prst="rect">
            <a:avLst/>
          </a:prstGeom>
          <a:noFill/>
        </p:spPr>
        <p:txBody>
          <a:bodyPr wrap="none" rtlCol="0">
            <a:spAutoFit/>
          </a:bodyPr>
          <a:lstStyle/>
          <a:p>
            <a:r>
              <a:rPr lang="en-US" dirty="0" err="1"/>
              <a:t>Initialisation</a:t>
            </a:r>
            <a:r>
              <a:rPr lang="en-US" dirty="0"/>
              <a:t>: P(F</a:t>
            </a:r>
            <a:r>
              <a:rPr lang="en-US" baseline="-25000" dirty="0"/>
              <a:t>N</a:t>
            </a:r>
            <a:r>
              <a:rPr lang="en-US" dirty="0"/>
              <a:t>) is uniformly </a:t>
            </a:r>
            <a:r>
              <a:rPr lang="en-US" dirty="0" err="1"/>
              <a:t>initialised</a:t>
            </a:r>
            <a:r>
              <a:rPr lang="en-US" dirty="0"/>
              <a:t> over the offsets’ span [0; K-D-1] </a:t>
            </a:r>
          </a:p>
        </p:txBody>
      </p:sp>
      <p:sp>
        <p:nvSpPr>
          <p:cNvPr id="6" name="TextBox 5">
            <a:extLst>
              <a:ext uri="{FF2B5EF4-FFF2-40B4-BE49-F238E27FC236}">
                <a16:creationId xmlns:a16="http://schemas.microsoft.com/office/drawing/2014/main" id="{BEE9607B-117E-3F40-8EED-F2A94BB940F6}"/>
              </a:ext>
            </a:extLst>
          </p:cNvPr>
          <p:cNvSpPr txBox="1"/>
          <p:nvPr/>
        </p:nvSpPr>
        <p:spPr>
          <a:xfrm>
            <a:off x="567256" y="1136759"/>
            <a:ext cx="1133259" cy="369332"/>
          </a:xfrm>
          <a:prstGeom prst="rect">
            <a:avLst/>
          </a:prstGeom>
          <a:noFill/>
        </p:spPr>
        <p:txBody>
          <a:bodyPr wrap="none" rtlCol="0">
            <a:spAutoFit/>
          </a:bodyPr>
          <a:lstStyle/>
          <a:p>
            <a:r>
              <a:rPr lang="en-US" dirty="0"/>
              <a:t>End-state:</a:t>
            </a:r>
          </a:p>
        </p:txBody>
      </p:sp>
      <p:pic>
        <p:nvPicPr>
          <p:cNvPr id="7" name="Picture 6">
            <a:extLst>
              <a:ext uri="{FF2B5EF4-FFF2-40B4-BE49-F238E27FC236}">
                <a16:creationId xmlns:a16="http://schemas.microsoft.com/office/drawing/2014/main" id="{40D54EE1-3551-9B43-AF08-32B0F87BA920}"/>
              </a:ext>
            </a:extLst>
          </p:cNvPr>
          <p:cNvPicPr>
            <a:picLocks noChangeAspect="1"/>
          </p:cNvPicPr>
          <p:nvPr/>
        </p:nvPicPr>
        <p:blipFill>
          <a:blip r:embed="rId2"/>
          <a:stretch>
            <a:fillRect/>
          </a:stretch>
        </p:blipFill>
        <p:spPr>
          <a:xfrm>
            <a:off x="2135670" y="1078128"/>
            <a:ext cx="7817800" cy="760893"/>
          </a:xfrm>
          <a:prstGeom prst="rect">
            <a:avLst/>
          </a:prstGeom>
        </p:spPr>
      </p:pic>
      <p:cxnSp>
        <p:nvCxnSpPr>
          <p:cNvPr id="17" name="Straight Arrow Connector 16">
            <a:extLst>
              <a:ext uri="{FF2B5EF4-FFF2-40B4-BE49-F238E27FC236}">
                <a16:creationId xmlns:a16="http://schemas.microsoft.com/office/drawing/2014/main" id="{24568450-9E48-6B44-A384-2AECB3264568}"/>
              </a:ext>
            </a:extLst>
          </p:cNvPr>
          <p:cNvCxnSpPr>
            <a:cxnSpLocks/>
          </p:cNvCxnSpPr>
          <p:nvPr/>
        </p:nvCxnSpPr>
        <p:spPr>
          <a:xfrm flipV="1">
            <a:off x="5904931" y="331098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57C962F-F40E-734D-8FE6-E38142EC5C5C}"/>
              </a:ext>
            </a:extLst>
          </p:cNvPr>
          <p:cNvSpPr txBox="1"/>
          <p:nvPr/>
        </p:nvSpPr>
        <p:spPr>
          <a:xfrm>
            <a:off x="8873295" y="3081953"/>
            <a:ext cx="2852433" cy="307777"/>
          </a:xfrm>
          <a:prstGeom prst="rect">
            <a:avLst/>
          </a:prstGeom>
          <a:noFill/>
        </p:spPr>
        <p:txBody>
          <a:bodyPr wrap="square" lIns="90000" rtlCol="0">
            <a:spAutoFit/>
          </a:bodyPr>
          <a:lstStyle/>
          <a:p>
            <a:r>
              <a:rPr lang="en-US" sz="1400" dirty="0"/>
              <a:t>Time on the typical profile (days)</a:t>
            </a:r>
            <a:endParaRPr lang="en-US" sz="1400" baseline="-25000" dirty="0"/>
          </a:p>
        </p:txBody>
      </p:sp>
      <p:sp>
        <p:nvSpPr>
          <p:cNvPr id="19" name="TextBox 18">
            <a:extLst>
              <a:ext uri="{FF2B5EF4-FFF2-40B4-BE49-F238E27FC236}">
                <a16:creationId xmlns:a16="http://schemas.microsoft.com/office/drawing/2014/main" id="{E1CDDAC5-D180-6444-84DA-8F0F0BF2D8DC}"/>
              </a:ext>
            </a:extLst>
          </p:cNvPr>
          <p:cNvSpPr txBox="1"/>
          <p:nvPr/>
        </p:nvSpPr>
        <p:spPr>
          <a:xfrm>
            <a:off x="5904564" y="3361026"/>
            <a:ext cx="2987846" cy="369332"/>
          </a:xfrm>
          <a:prstGeom prst="rect">
            <a:avLst/>
          </a:prstGeom>
          <a:noFill/>
        </p:spPr>
        <p:txBody>
          <a:bodyPr wrap="square" rtlCol="0">
            <a:spAutoFit/>
          </a:bodyPr>
          <a:lstStyle/>
          <a:p>
            <a:r>
              <a:rPr lang="en-US" b="1" dirty="0"/>
              <a:t>1    2    3    4       … 	      K-D 	</a:t>
            </a:r>
          </a:p>
        </p:txBody>
      </p:sp>
      <p:cxnSp>
        <p:nvCxnSpPr>
          <p:cNvPr id="23" name="Straight Arrow Connector 22">
            <a:extLst>
              <a:ext uri="{FF2B5EF4-FFF2-40B4-BE49-F238E27FC236}">
                <a16:creationId xmlns:a16="http://schemas.microsoft.com/office/drawing/2014/main" id="{A5714925-3331-C643-B5BD-93C624DBDA7B}"/>
              </a:ext>
            </a:extLst>
          </p:cNvPr>
          <p:cNvCxnSpPr>
            <a:cxnSpLocks/>
          </p:cNvCxnSpPr>
          <p:nvPr/>
        </p:nvCxnSpPr>
        <p:spPr>
          <a:xfrm flipV="1">
            <a:off x="5915263" y="1922312"/>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93039D3-502E-994D-9783-AE464C4F817B}"/>
              </a:ext>
            </a:extLst>
          </p:cNvPr>
          <p:cNvSpPr/>
          <p:nvPr/>
        </p:nvSpPr>
        <p:spPr>
          <a:xfrm>
            <a:off x="5233666" y="1776468"/>
            <a:ext cx="681597" cy="369332"/>
          </a:xfrm>
          <a:prstGeom prst="rect">
            <a:avLst/>
          </a:prstGeom>
        </p:spPr>
        <p:txBody>
          <a:bodyPr wrap="none">
            <a:spAutoFit/>
          </a:bodyPr>
          <a:lstStyle/>
          <a:p>
            <a:r>
              <a:rPr lang="en-US" dirty="0"/>
              <a:t>P(F</a:t>
            </a:r>
            <a:r>
              <a:rPr lang="en-US" baseline="-25000" dirty="0"/>
              <a:t>1</a:t>
            </a:r>
            <a:r>
              <a:rPr lang="en-US" dirty="0"/>
              <a:t>) </a:t>
            </a:r>
          </a:p>
        </p:txBody>
      </p:sp>
      <p:sp>
        <p:nvSpPr>
          <p:cNvPr id="26" name="Rectangle 25">
            <a:extLst>
              <a:ext uri="{FF2B5EF4-FFF2-40B4-BE49-F238E27FC236}">
                <a16:creationId xmlns:a16="http://schemas.microsoft.com/office/drawing/2014/main" id="{F06C1790-400B-5343-9E8A-3A5E4749CC5E}"/>
              </a:ext>
            </a:extLst>
          </p:cNvPr>
          <p:cNvSpPr/>
          <p:nvPr/>
        </p:nvSpPr>
        <p:spPr>
          <a:xfrm>
            <a:off x="5904564" y="2913106"/>
            <a:ext cx="300082" cy="369332"/>
          </a:xfrm>
          <a:prstGeom prst="rect">
            <a:avLst/>
          </a:prstGeom>
        </p:spPr>
        <p:txBody>
          <a:bodyPr wrap="none">
            <a:spAutoFit/>
          </a:bodyPr>
          <a:lstStyle/>
          <a:p>
            <a:r>
              <a:rPr lang="en-US" dirty="0"/>
              <a:t>+</a:t>
            </a:r>
          </a:p>
        </p:txBody>
      </p:sp>
      <p:sp>
        <p:nvSpPr>
          <p:cNvPr id="27" name="Rectangle 26">
            <a:extLst>
              <a:ext uri="{FF2B5EF4-FFF2-40B4-BE49-F238E27FC236}">
                <a16:creationId xmlns:a16="http://schemas.microsoft.com/office/drawing/2014/main" id="{AED63F14-27BD-BF49-98AE-3DC6A58E9CAB}"/>
              </a:ext>
            </a:extLst>
          </p:cNvPr>
          <p:cNvSpPr/>
          <p:nvPr/>
        </p:nvSpPr>
        <p:spPr>
          <a:xfrm>
            <a:off x="6215345" y="2595201"/>
            <a:ext cx="300082" cy="369332"/>
          </a:xfrm>
          <a:prstGeom prst="rect">
            <a:avLst/>
          </a:prstGeom>
        </p:spPr>
        <p:txBody>
          <a:bodyPr wrap="none">
            <a:spAutoFit/>
          </a:bodyPr>
          <a:lstStyle/>
          <a:p>
            <a:r>
              <a:rPr lang="en-US" dirty="0"/>
              <a:t>+</a:t>
            </a:r>
          </a:p>
        </p:txBody>
      </p:sp>
      <p:sp>
        <p:nvSpPr>
          <p:cNvPr id="28" name="Rectangle 27">
            <a:extLst>
              <a:ext uri="{FF2B5EF4-FFF2-40B4-BE49-F238E27FC236}">
                <a16:creationId xmlns:a16="http://schemas.microsoft.com/office/drawing/2014/main" id="{117011C0-0C1F-2B48-96CA-4AB3D24E8792}"/>
              </a:ext>
            </a:extLst>
          </p:cNvPr>
          <p:cNvSpPr/>
          <p:nvPr/>
        </p:nvSpPr>
        <p:spPr>
          <a:xfrm>
            <a:off x="6553851" y="2086310"/>
            <a:ext cx="300082" cy="369332"/>
          </a:xfrm>
          <a:prstGeom prst="rect">
            <a:avLst/>
          </a:prstGeom>
        </p:spPr>
        <p:txBody>
          <a:bodyPr wrap="none">
            <a:spAutoFit/>
          </a:bodyPr>
          <a:lstStyle/>
          <a:p>
            <a:r>
              <a:rPr lang="en-US" dirty="0"/>
              <a:t>+</a:t>
            </a:r>
          </a:p>
        </p:txBody>
      </p:sp>
      <p:sp>
        <p:nvSpPr>
          <p:cNvPr id="29" name="Rectangle 28">
            <a:extLst>
              <a:ext uri="{FF2B5EF4-FFF2-40B4-BE49-F238E27FC236}">
                <a16:creationId xmlns:a16="http://schemas.microsoft.com/office/drawing/2014/main" id="{A9D99B54-0D3E-4B4C-96F3-C011B3DA5677}"/>
              </a:ext>
            </a:extLst>
          </p:cNvPr>
          <p:cNvSpPr/>
          <p:nvPr/>
        </p:nvSpPr>
        <p:spPr>
          <a:xfrm>
            <a:off x="6892357" y="2733794"/>
            <a:ext cx="300082" cy="369332"/>
          </a:xfrm>
          <a:prstGeom prst="rect">
            <a:avLst/>
          </a:prstGeom>
        </p:spPr>
        <p:txBody>
          <a:bodyPr wrap="none">
            <a:spAutoFit/>
          </a:bodyPr>
          <a:lstStyle/>
          <a:p>
            <a:r>
              <a:rPr lang="en-US" dirty="0"/>
              <a:t>+</a:t>
            </a:r>
          </a:p>
        </p:txBody>
      </p:sp>
      <p:sp>
        <p:nvSpPr>
          <p:cNvPr id="30" name="Rectangle 29">
            <a:extLst>
              <a:ext uri="{FF2B5EF4-FFF2-40B4-BE49-F238E27FC236}">
                <a16:creationId xmlns:a16="http://schemas.microsoft.com/office/drawing/2014/main" id="{B8C241E2-7447-AF48-8491-0EE8AD12966E}"/>
              </a:ext>
            </a:extLst>
          </p:cNvPr>
          <p:cNvSpPr/>
          <p:nvPr/>
        </p:nvSpPr>
        <p:spPr>
          <a:xfrm>
            <a:off x="8213989" y="3051176"/>
            <a:ext cx="300082" cy="369332"/>
          </a:xfrm>
          <a:prstGeom prst="rect">
            <a:avLst/>
          </a:prstGeom>
        </p:spPr>
        <p:txBody>
          <a:bodyPr wrap="none">
            <a:spAutoFit/>
          </a:bodyPr>
          <a:lstStyle/>
          <a:p>
            <a:r>
              <a:rPr lang="en-US" dirty="0"/>
              <a:t>+</a:t>
            </a:r>
          </a:p>
        </p:txBody>
      </p:sp>
      <p:cxnSp>
        <p:nvCxnSpPr>
          <p:cNvPr id="34" name="Straight Arrow Connector 33">
            <a:extLst>
              <a:ext uri="{FF2B5EF4-FFF2-40B4-BE49-F238E27FC236}">
                <a16:creationId xmlns:a16="http://schemas.microsoft.com/office/drawing/2014/main" id="{BE6A9689-4E3E-8043-B487-F645C63D04C6}"/>
              </a:ext>
            </a:extLst>
          </p:cNvPr>
          <p:cNvCxnSpPr>
            <a:cxnSpLocks/>
            <a:endCxn id="28" idx="3"/>
          </p:cNvCxnSpPr>
          <p:nvPr/>
        </p:nvCxnSpPr>
        <p:spPr>
          <a:xfrm flipH="1">
            <a:off x="6853933" y="1808650"/>
            <a:ext cx="638587" cy="46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25E6547-D501-9444-8EFD-24FCDCD0F743}"/>
              </a:ext>
            </a:extLst>
          </p:cNvPr>
          <p:cNvCxnSpPr>
            <a:cxnSpLocks/>
          </p:cNvCxnSpPr>
          <p:nvPr/>
        </p:nvCxnSpPr>
        <p:spPr>
          <a:xfrm flipV="1">
            <a:off x="5904564" y="414623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2306066-1722-B14C-852C-AC6797E0DA43}"/>
              </a:ext>
            </a:extLst>
          </p:cNvPr>
          <p:cNvSpPr txBox="1"/>
          <p:nvPr/>
        </p:nvSpPr>
        <p:spPr>
          <a:xfrm>
            <a:off x="5885450" y="3764871"/>
            <a:ext cx="2987846" cy="369332"/>
          </a:xfrm>
          <a:prstGeom prst="rect">
            <a:avLst/>
          </a:prstGeom>
          <a:noFill/>
        </p:spPr>
        <p:txBody>
          <a:bodyPr wrap="square" rtlCol="0">
            <a:spAutoFit/>
          </a:bodyPr>
          <a:lstStyle/>
          <a:p>
            <a:r>
              <a:rPr lang="en-US" b="1" dirty="0"/>
              <a:t>0    1    2    4       … 	      K-D-1 	</a:t>
            </a:r>
          </a:p>
        </p:txBody>
      </p:sp>
      <p:sp>
        <p:nvSpPr>
          <p:cNvPr id="43" name="Doughnut 42">
            <a:extLst>
              <a:ext uri="{FF2B5EF4-FFF2-40B4-BE49-F238E27FC236}">
                <a16:creationId xmlns:a16="http://schemas.microsoft.com/office/drawing/2014/main" id="{450DE109-B675-A541-8991-918D55C90DEA}"/>
              </a:ext>
            </a:extLst>
          </p:cNvPr>
          <p:cNvSpPr/>
          <p:nvPr/>
        </p:nvSpPr>
        <p:spPr>
          <a:xfrm>
            <a:off x="6496313" y="3755737"/>
            <a:ext cx="376930" cy="369332"/>
          </a:xfrm>
          <a:prstGeom prst="donut">
            <a:avLst>
              <a:gd name="adj" fmla="val 554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685B9B6C-B3A4-394E-950C-8E172FE71CA5}"/>
              </a:ext>
            </a:extLst>
          </p:cNvPr>
          <p:cNvSpPr txBox="1"/>
          <p:nvPr/>
        </p:nvSpPr>
        <p:spPr>
          <a:xfrm>
            <a:off x="8873296" y="3862861"/>
            <a:ext cx="1324650" cy="307777"/>
          </a:xfrm>
          <a:prstGeom prst="rect">
            <a:avLst/>
          </a:prstGeom>
          <a:noFill/>
        </p:spPr>
        <p:txBody>
          <a:bodyPr wrap="square" lIns="90000" rtlCol="0">
            <a:spAutoFit/>
          </a:bodyPr>
          <a:lstStyle/>
          <a:p>
            <a:r>
              <a:rPr lang="en-US" sz="1400" dirty="0"/>
              <a:t>Offsets (days)</a:t>
            </a:r>
            <a:endParaRPr lang="en-US" sz="1400" baseline="-25000" dirty="0"/>
          </a:p>
        </p:txBody>
      </p:sp>
      <p:cxnSp>
        <p:nvCxnSpPr>
          <p:cNvPr id="49" name="Straight Connector 48">
            <a:extLst>
              <a:ext uri="{FF2B5EF4-FFF2-40B4-BE49-F238E27FC236}">
                <a16:creationId xmlns:a16="http://schemas.microsoft.com/office/drawing/2014/main" id="{289DDDFA-B909-D740-9507-15A923444A70}"/>
              </a:ext>
            </a:extLst>
          </p:cNvPr>
          <p:cNvCxnSpPr>
            <a:cxnSpLocks/>
          </p:cNvCxnSpPr>
          <p:nvPr/>
        </p:nvCxnSpPr>
        <p:spPr>
          <a:xfrm flipH="1">
            <a:off x="5915263" y="2277790"/>
            <a:ext cx="789713" cy="0"/>
          </a:xfrm>
          <a:prstGeom prst="line">
            <a:avLst/>
          </a:prstGeom>
          <a:ln w="15875">
            <a:prstDash val="dash"/>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8D9518B9-773B-C84D-9D51-AE921EE4B5EE}"/>
              </a:ext>
            </a:extLst>
          </p:cNvPr>
          <p:cNvSpPr/>
          <p:nvPr/>
        </p:nvSpPr>
        <p:spPr>
          <a:xfrm>
            <a:off x="3564448" y="916592"/>
            <a:ext cx="893193" cy="369332"/>
          </a:xfrm>
          <a:prstGeom prst="rect">
            <a:avLst/>
          </a:prstGeom>
        </p:spPr>
        <p:txBody>
          <a:bodyPr wrap="none">
            <a:spAutoFit/>
          </a:bodyPr>
          <a:lstStyle/>
          <a:p>
            <a:r>
              <a:rPr lang="en-GB" dirty="0">
                <a:solidFill>
                  <a:srgbClr val="C00000"/>
                </a:solidFill>
              </a:rPr>
              <a:t>no shift</a:t>
            </a:r>
            <a:endParaRPr lang="en-US" dirty="0"/>
          </a:p>
        </p:txBody>
      </p:sp>
      <p:sp>
        <p:nvSpPr>
          <p:cNvPr id="8" name="Rectangle 7">
            <a:extLst>
              <a:ext uri="{FF2B5EF4-FFF2-40B4-BE49-F238E27FC236}">
                <a16:creationId xmlns:a16="http://schemas.microsoft.com/office/drawing/2014/main" id="{CB36E467-9F58-B142-8864-7B345045581E}"/>
              </a:ext>
            </a:extLst>
          </p:cNvPr>
          <p:cNvSpPr/>
          <p:nvPr/>
        </p:nvSpPr>
        <p:spPr>
          <a:xfrm>
            <a:off x="4303453" y="1361062"/>
            <a:ext cx="1041760" cy="369332"/>
          </a:xfrm>
          <a:prstGeom prst="rect">
            <a:avLst/>
          </a:prstGeom>
        </p:spPr>
        <p:txBody>
          <a:bodyPr wrap="none">
            <a:spAutoFit/>
          </a:bodyPr>
          <a:lstStyle/>
          <a:p>
            <a:r>
              <a:rPr lang="en-GB" dirty="0">
                <a:solidFill>
                  <a:srgbClr val="C00000"/>
                </a:solidFill>
              </a:rPr>
              <a:t>max shift</a:t>
            </a:r>
            <a:endParaRPr lang="en-US" dirty="0"/>
          </a:p>
        </p:txBody>
      </p:sp>
      <p:cxnSp>
        <p:nvCxnSpPr>
          <p:cNvPr id="33" name="Straight Arrow Connector 32">
            <a:extLst>
              <a:ext uri="{FF2B5EF4-FFF2-40B4-BE49-F238E27FC236}">
                <a16:creationId xmlns:a16="http://schemas.microsoft.com/office/drawing/2014/main" id="{C1610805-8F81-9545-B935-4D37D43A6793}"/>
              </a:ext>
            </a:extLst>
          </p:cNvPr>
          <p:cNvCxnSpPr>
            <a:cxnSpLocks/>
          </p:cNvCxnSpPr>
          <p:nvPr/>
        </p:nvCxnSpPr>
        <p:spPr>
          <a:xfrm flipV="1">
            <a:off x="1246793" y="324883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9AFD3F-D2F6-5144-A0F2-4C689C93298E}"/>
              </a:ext>
            </a:extLst>
          </p:cNvPr>
          <p:cNvSpPr txBox="1"/>
          <p:nvPr/>
        </p:nvSpPr>
        <p:spPr>
          <a:xfrm>
            <a:off x="1246426" y="3298881"/>
            <a:ext cx="2987846" cy="369332"/>
          </a:xfrm>
          <a:prstGeom prst="rect">
            <a:avLst/>
          </a:prstGeom>
          <a:noFill/>
        </p:spPr>
        <p:txBody>
          <a:bodyPr wrap="square" rtlCol="0">
            <a:spAutoFit/>
          </a:bodyPr>
          <a:lstStyle/>
          <a:p>
            <a:r>
              <a:rPr lang="en-US" b="1" dirty="0"/>
              <a:t>1    2    3    4       … 	      K-D 	</a:t>
            </a:r>
          </a:p>
        </p:txBody>
      </p:sp>
      <p:cxnSp>
        <p:nvCxnSpPr>
          <p:cNvPr id="37" name="Straight Arrow Connector 36">
            <a:extLst>
              <a:ext uri="{FF2B5EF4-FFF2-40B4-BE49-F238E27FC236}">
                <a16:creationId xmlns:a16="http://schemas.microsoft.com/office/drawing/2014/main" id="{513BAF9A-461B-EB42-8018-57D85024CE93}"/>
              </a:ext>
            </a:extLst>
          </p:cNvPr>
          <p:cNvCxnSpPr>
            <a:cxnSpLocks/>
          </p:cNvCxnSpPr>
          <p:nvPr/>
        </p:nvCxnSpPr>
        <p:spPr>
          <a:xfrm flipV="1">
            <a:off x="1257125" y="18601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0BD7410-C34A-ED4D-8541-6169B71EDD6C}"/>
              </a:ext>
            </a:extLst>
          </p:cNvPr>
          <p:cNvSpPr/>
          <p:nvPr/>
        </p:nvSpPr>
        <p:spPr>
          <a:xfrm>
            <a:off x="575528" y="1714323"/>
            <a:ext cx="681597" cy="369332"/>
          </a:xfrm>
          <a:prstGeom prst="rect">
            <a:avLst/>
          </a:prstGeom>
        </p:spPr>
        <p:txBody>
          <a:bodyPr wrap="none">
            <a:spAutoFit/>
          </a:bodyPr>
          <a:lstStyle/>
          <a:p>
            <a:r>
              <a:rPr lang="en-US" dirty="0"/>
              <a:t>P(F</a:t>
            </a:r>
            <a:r>
              <a:rPr lang="en-US" baseline="-25000" dirty="0"/>
              <a:t>1</a:t>
            </a:r>
            <a:r>
              <a:rPr lang="en-US" dirty="0"/>
              <a:t>) </a:t>
            </a:r>
          </a:p>
        </p:txBody>
      </p:sp>
      <p:sp>
        <p:nvSpPr>
          <p:cNvPr id="39" name="Rectangle 38">
            <a:extLst>
              <a:ext uri="{FF2B5EF4-FFF2-40B4-BE49-F238E27FC236}">
                <a16:creationId xmlns:a16="http://schemas.microsoft.com/office/drawing/2014/main" id="{5C7FA0E9-D0CD-424B-ABA6-F0725B178441}"/>
              </a:ext>
            </a:extLst>
          </p:cNvPr>
          <p:cNvSpPr/>
          <p:nvPr/>
        </p:nvSpPr>
        <p:spPr>
          <a:xfrm>
            <a:off x="1245994" y="2619699"/>
            <a:ext cx="300082" cy="369332"/>
          </a:xfrm>
          <a:prstGeom prst="rect">
            <a:avLst/>
          </a:prstGeom>
        </p:spPr>
        <p:txBody>
          <a:bodyPr wrap="none">
            <a:spAutoFit/>
          </a:bodyPr>
          <a:lstStyle/>
          <a:p>
            <a:r>
              <a:rPr lang="en-US" dirty="0"/>
              <a:t>+</a:t>
            </a:r>
          </a:p>
        </p:txBody>
      </p:sp>
      <p:sp>
        <p:nvSpPr>
          <p:cNvPr id="40" name="Rectangle 39">
            <a:extLst>
              <a:ext uri="{FF2B5EF4-FFF2-40B4-BE49-F238E27FC236}">
                <a16:creationId xmlns:a16="http://schemas.microsoft.com/office/drawing/2014/main" id="{25E38A20-2A05-B94B-9A99-0AA17A48BB72}"/>
              </a:ext>
            </a:extLst>
          </p:cNvPr>
          <p:cNvSpPr/>
          <p:nvPr/>
        </p:nvSpPr>
        <p:spPr>
          <a:xfrm>
            <a:off x="1557354" y="2616645"/>
            <a:ext cx="300082" cy="369332"/>
          </a:xfrm>
          <a:prstGeom prst="rect">
            <a:avLst/>
          </a:prstGeom>
        </p:spPr>
        <p:txBody>
          <a:bodyPr wrap="none">
            <a:spAutoFit/>
          </a:bodyPr>
          <a:lstStyle/>
          <a:p>
            <a:r>
              <a:rPr lang="en-US" dirty="0"/>
              <a:t>+</a:t>
            </a:r>
          </a:p>
        </p:txBody>
      </p:sp>
      <p:sp>
        <p:nvSpPr>
          <p:cNvPr id="46" name="Rectangle 45">
            <a:extLst>
              <a:ext uri="{FF2B5EF4-FFF2-40B4-BE49-F238E27FC236}">
                <a16:creationId xmlns:a16="http://schemas.microsoft.com/office/drawing/2014/main" id="{92E0D28C-F121-0C47-9F67-0043A20939ED}"/>
              </a:ext>
            </a:extLst>
          </p:cNvPr>
          <p:cNvSpPr/>
          <p:nvPr/>
        </p:nvSpPr>
        <p:spPr>
          <a:xfrm>
            <a:off x="1899037" y="2623490"/>
            <a:ext cx="300082" cy="369332"/>
          </a:xfrm>
          <a:prstGeom prst="rect">
            <a:avLst/>
          </a:prstGeom>
        </p:spPr>
        <p:txBody>
          <a:bodyPr wrap="none">
            <a:spAutoFit/>
          </a:bodyPr>
          <a:lstStyle/>
          <a:p>
            <a:r>
              <a:rPr lang="en-US" dirty="0"/>
              <a:t>+</a:t>
            </a:r>
          </a:p>
        </p:txBody>
      </p:sp>
      <p:sp>
        <p:nvSpPr>
          <p:cNvPr id="47" name="Rectangle 46">
            <a:extLst>
              <a:ext uri="{FF2B5EF4-FFF2-40B4-BE49-F238E27FC236}">
                <a16:creationId xmlns:a16="http://schemas.microsoft.com/office/drawing/2014/main" id="{08544738-576F-2E4A-B0AA-B0340965002A}"/>
              </a:ext>
            </a:extLst>
          </p:cNvPr>
          <p:cNvSpPr/>
          <p:nvPr/>
        </p:nvSpPr>
        <p:spPr>
          <a:xfrm>
            <a:off x="2234219" y="2616645"/>
            <a:ext cx="300082" cy="369332"/>
          </a:xfrm>
          <a:prstGeom prst="rect">
            <a:avLst/>
          </a:prstGeom>
        </p:spPr>
        <p:txBody>
          <a:bodyPr wrap="none">
            <a:spAutoFit/>
          </a:bodyPr>
          <a:lstStyle/>
          <a:p>
            <a:r>
              <a:rPr lang="en-US" dirty="0"/>
              <a:t>+</a:t>
            </a:r>
          </a:p>
        </p:txBody>
      </p:sp>
      <p:sp>
        <p:nvSpPr>
          <p:cNvPr id="50" name="Rectangle 49">
            <a:extLst>
              <a:ext uri="{FF2B5EF4-FFF2-40B4-BE49-F238E27FC236}">
                <a16:creationId xmlns:a16="http://schemas.microsoft.com/office/drawing/2014/main" id="{9986E088-B51A-A64D-A977-4661A6B3682B}"/>
              </a:ext>
            </a:extLst>
          </p:cNvPr>
          <p:cNvSpPr/>
          <p:nvPr/>
        </p:nvSpPr>
        <p:spPr>
          <a:xfrm>
            <a:off x="3538060" y="2616645"/>
            <a:ext cx="300082" cy="369332"/>
          </a:xfrm>
          <a:prstGeom prst="rect">
            <a:avLst/>
          </a:prstGeom>
        </p:spPr>
        <p:txBody>
          <a:bodyPr wrap="none">
            <a:spAutoFit/>
          </a:bodyPr>
          <a:lstStyle/>
          <a:p>
            <a:r>
              <a:rPr lang="en-US" dirty="0"/>
              <a:t>+</a:t>
            </a:r>
          </a:p>
        </p:txBody>
      </p:sp>
      <p:cxnSp>
        <p:nvCxnSpPr>
          <p:cNvPr id="53" name="Straight Arrow Connector 52">
            <a:extLst>
              <a:ext uri="{FF2B5EF4-FFF2-40B4-BE49-F238E27FC236}">
                <a16:creationId xmlns:a16="http://schemas.microsoft.com/office/drawing/2014/main" id="{255BE8B8-AD97-F24D-8A42-AECBB109D434}"/>
              </a:ext>
            </a:extLst>
          </p:cNvPr>
          <p:cNvCxnSpPr>
            <a:cxnSpLocks/>
          </p:cNvCxnSpPr>
          <p:nvPr/>
        </p:nvCxnSpPr>
        <p:spPr>
          <a:xfrm flipV="1">
            <a:off x="1246426" y="408408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DFDEFC1-3633-6E42-B679-DC7E1A13823F}"/>
              </a:ext>
            </a:extLst>
          </p:cNvPr>
          <p:cNvSpPr txBox="1"/>
          <p:nvPr/>
        </p:nvSpPr>
        <p:spPr>
          <a:xfrm>
            <a:off x="1227312" y="3702726"/>
            <a:ext cx="2987846" cy="369332"/>
          </a:xfrm>
          <a:prstGeom prst="rect">
            <a:avLst/>
          </a:prstGeom>
          <a:noFill/>
        </p:spPr>
        <p:txBody>
          <a:bodyPr wrap="square" rtlCol="0">
            <a:spAutoFit/>
          </a:bodyPr>
          <a:lstStyle/>
          <a:p>
            <a:r>
              <a:rPr lang="en-US" b="1" dirty="0"/>
              <a:t>0    1    2    4       … 	      K-D-1 	</a:t>
            </a:r>
          </a:p>
        </p:txBody>
      </p:sp>
    </p:spTree>
    <p:extLst>
      <p:ext uri="{BB962C8B-B14F-4D97-AF65-F5344CB8AC3E}">
        <p14:creationId xmlns:p14="http://schemas.microsoft.com/office/powerpoint/2010/main" val="115401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Machine learning model formulation</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sp>
        <p:nvSpPr>
          <p:cNvPr id="5" name="TextBox 4">
            <a:extLst>
              <a:ext uri="{FF2B5EF4-FFF2-40B4-BE49-F238E27FC236}">
                <a16:creationId xmlns:a16="http://schemas.microsoft.com/office/drawing/2014/main" id="{D78FB238-C41E-1549-8B75-B3E5275A04F5}"/>
              </a:ext>
            </a:extLst>
          </p:cNvPr>
          <p:cNvSpPr txBox="1"/>
          <p:nvPr/>
        </p:nvSpPr>
        <p:spPr>
          <a:xfrm>
            <a:off x="567256" y="528428"/>
            <a:ext cx="7133684" cy="369332"/>
          </a:xfrm>
          <a:prstGeom prst="rect">
            <a:avLst/>
          </a:prstGeom>
          <a:noFill/>
        </p:spPr>
        <p:txBody>
          <a:bodyPr wrap="none" rtlCol="0">
            <a:spAutoFit/>
          </a:bodyPr>
          <a:lstStyle/>
          <a:p>
            <a:r>
              <a:rPr lang="en-US" dirty="0" err="1"/>
              <a:t>Initialisation</a:t>
            </a:r>
            <a:r>
              <a:rPr lang="en-US" dirty="0"/>
              <a:t>: P(F</a:t>
            </a:r>
            <a:r>
              <a:rPr lang="en-US" baseline="-25000" dirty="0"/>
              <a:t>N</a:t>
            </a:r>
            <a:r>
              <a:rPr lang="en-US" dirty="0"/>
              <a:t>) is uniformly </a:t>
            </a:r>
            <a:r>
              <a:rPr lang="en-US" dirty="0" err="1"/>
              <a:t>initialised</a:t>
            </a:r>
            <a:r>
              <a:rPr lang="en-US" dirty="0"/>
              <a:t> over the offsets’ span [0; K-D-1] </a:t>
            </a:r>
          </a:p>
        </p:txBody>
      </p:sp>
      <p:sp>
        <p:nvSpPr>
          <p:cNvPr id="6" name="TextBox 5">
            <a:extLst>
              <a:ext uri="{FF2B5EF4-FFF2-40B4-BE49-F238E27FC236}">
                <a16:creationId xmlns:a16="http://schemas.microsoft.com/office/drawing/2014/main" id="{BEE9607B-117E-3F40-8EED-F2A94BB940F6}"/>
              </a:ext>
            </a:extLst>
          </p:cNvPr>
          <p:cNvSpPr txBox="1"/>
          <p:nvPr/>
        </p:nvSpPr>
        <p:spPr>
          <a:xfrm>
            <a:off x="567256" y="1136759"/>
            <a:ext cx="1133259" cy="369332"/>
          </a:xfrm>
          <a:prstGeom prst="rect">
            <a:avLst/>
          </a:prstGeom>
          <a:noFill/>
        </p:spPr>
        <p:txBody>
          <a:bodyPr wrap="none" rtlCol="0">
            <a:spAutoFit/>
          </a:bodyPr>
          <a:lstStyle/>
          <a:p>
            <a:r>
              <a:rPr lang="en-US" dirty="0"/>
              <a:t>End-state:</a:t>
            </a:r>
          </a:p>
        </p:txBody>
      </p:sp>
      <p:pic>
        <p:nvPicPr>
          <p:cNvPr id="7" name="Picture 6">
            <a:extLst>
              <a:ext uri="{FF2B5EF4-FFF2-40B4-BE49-F238E27FC236}">
                <a16:creationId xmlns:a16="http://schemas.microsoft.com/office/drawing/2014/main" id="{40D54EE1-3551-9B43-AF08-32B0F87BA920}"/>
              </a:ext>
            </a:extLst>
          </p:cNvPr>
          <p:cNvPicPr>
            <a:picLocks noChangeAspect="1"/>
          </p:cNvPicPr>
          <p:nvPr/>
        </p:nvPicPr>
        <p:blipFill>
          <a:blip r:embed="rId3"/>
          <a:stretch>
            <a:fillRect/>
          </a:stretch>
        </p:blipFill>
        <p:spPr>
          <a:xfrm>
            <a:off x="2135670" y="1078128"/>
            <a:ext cx="7817800" cy="760893"/>
          </a:xfrm>
          <a:prstGeom prst="rect">
            <a:avLst/>
          </a:prstGeom>
        </p:spPr>
      </p:pic>
      <p:sp>
        <p:nvSpPr>
          <p:cNvPr id="36" name="Rectangle 35">
            <a:extLst>
              <a:ext uri="{FF2B5EF4-FFF2-40B4-BE49-F238E27FC236}">
                <a16:creationId xmlns:a16="http://schemas.microsoft.com/office/drawing/2014/main" id="{96FA2A8E-FA53-824B-9EE9-0624BCA20AEE}"/>
              </a:ext>
            </a:extLst>
          </p:cNvPr>
          <p:cNvSpPr/>
          <p:nvPr/>
        </p:nvSpPr>
        <p:spPr>
          <a:xfrm>
            <a:off x="3564448" y="916592"/>
            <a:ext cx="893193" cy="369332"/>
          </a:xfrm>
          <a:prstGeom prst="rect">
            <a:avLst/>
          </a:prstGeom>
        </p:spPr>
        <p:txBody>
          <a:bodyPr wrap="none">
            <a:spAutoFit/>
          </a:bodyPr>
          <a:lstStyle/>
          <a:p>
            <a:r>
              <a:rPr lang="en-GB" dirty="0">
                <a:solidFill>
                  <a:srgbClr val="C00000"/>
                </a:solidFill>
              </a:rPr>
              <a:t>no shift</a:t>
            </a:r>
            <a:endParaRPr lang="en-US" dirty="0"/>
          </a:p>
        </p:txBody>
      </p:sp>
      <p:sp>
        <p:nvSpPr>
          <p:cNvPr id="37" name="Rectangle 36">
            <a:extLst>
              <a:ext uri="{FF2B5EF4-FFF2-40B4-BE49-F238E27FC236}">
                <a16:creationId xmlns:a16="http://schemas.microsoft.com/office/drawing/2014/main" id="{AED6A855-1377-8C4D-913D-B3C3F11C8F5A}"/>
              </a:ext>
            </a:extLst>
          </p:cNvPr>
          <p:cNvSpPr/>
          <p:nvPr/>
        </p:nvSpPr>
        <p:spPr>
          <a:xfrm>
            <a:off x="4303453" y="1361062"/>
            <a:ext cx="1041760" cy="369332"/>
          </a:xfrm>
          <a:prstGeom prst="rect">
            <a:avLst/>
          </a:prstGeom>
        </p:spPr>
        <p:txBody>
          <a:bodyPr wrap="none">
            <a:spAutoFit/>
          </a:bodyPr>
          <a:lstStyle/>
          <a:p>
            <a:r>
              <a:rPr lang="en-GB" dirty="0">
                <a:solidFill>
                  <a:srgbClr val="C00000"/>
                </a:solidFill>
              </a:rPr>
              <a:t>max shift</a:t>
            </a:r>
            <a:endParaRPr lang="en-US" dirty="0"/>
          </a:p>
        </p:txBody>
      </p:sp>
      <p:cxnSp>
        <p:nvCxnSpPr>
          <p:cNvPr id="38" name="Straight Connector 37">
            <a:extLst>
              <a:ext uri="{FF2B5EF4-FFF2-40B4-BE49-F238E27FC236}">
                <a16:creationId xmlns:a16="http://schemas.microsoft.com/office/drawing/2014/main" id="{9E157C51-09F3-7A4F-BCAF-5D61081E81C6}"/>
              </a:ext>
            </a:extLst>
          </p:cNvPr>
          <p:cNvCxnSpPr>
            <a:cxnSpLocks/>
          </p:cNvCxnSpPr>
          <p:nvPr/>
        </p:nvCxnSpPr>
        <p:spPr>
          <a:xfrm>
            <a:off x="6692562" y="2352928"/>
            <a:ext cx="0" cy="958051"/>
          </a:xfrm>
          <a:prstGeom prst="line">
            <a:avLst/>
          </a:prstGeom>
          <a:ln w="15875">
            <a:prstDash val="dash"/>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1230D0C-5E9D-9147-8462-9480896172DC}"/>
              </a:ext>
            </a:extLst>
          </p:cNvPr>
          <p:cNvCxnSpPr>
            <a:cxnSpLocks/>
          </p:cNvCxnSpPr>
          <p:nvPr/>
        </p:nvCxnSpPr>
        <p:spPr>
          <a:xfrm flipV="1">
            <a:off x="5904931" y="331098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DFAEBBF-688E-2749-A1F4-D1849ED7E392}"/>
              </a:ext>
            </a:extLst>
          </p:cNvPr>
          <p:cNvSpPr txBox="1"/>
          <p:nvPr/>
        </p:nvSpPr>
        <p:spPr>
          <a:xfrm>
            <a:off x="8873295" y="3081953"/>
            <a:ext cx="2852433" cy="307777"/>
          </a:xfrm>
          <a:prstGeom prst="rect">
            <a:avLst/>
          </a:prstGeom>
          <a:noFill/>
        </p:spPr>
        <p:txBody>
          <a:bodyPr wrap="square" lIns="90000" rtlCol="0">
            <a:spAutoFit/>
          </a:bodyPr>
          <a:lstStyle/>
          <a:p>
            <a:r>
              <a:rPr lang="en-US" sz="1400" dirty="0"/>
              <a:t>Time on the typical profile (days)</a:t>
            </a:r>
            <a:endParaRPr lang="en-US" sz="1400" baseline="-25000" dirty="0"/>
          </a:p>
        </p:txBody>
      </p:sp>
      <p:sp>
        <p:nvSpPr>
          <p:cNvPr id="46" name="TextBox 45">
            <a:extLst>
              <a:ext uri="{FF2B5EF4-FFF2-40B4-BE49-F238E27FC236}">
                <a16:creationId xmlns:a16="http://schemas.microsoft.com/office/drawing/2014/main" id="{83C1F12D-2CF7-2147-A20D-54249F8C1040}"/>
              </a:ext>
            </a:extLst>
          </p:cNvPr>
          <p:cNvSpPr txBox="1"/>
          <p:nvPr/>
        </p:nvSpPr>
        <p:spPr>
          <a:xfrm>
            <a:off x="5904564" y="3361026"/>
            <a:ext cx="2987846" cy="369332"/>
          </a:xfrm>
          <a:prstGeom prst="rect">
            <a:avLst/>
          </a:prstGeom>
          <a:noFill/>
        </p:spPr>
        <p:txBody>
          <a:bodyPr wrap="square" rtlCol="0">
            <a:spAutoFit/>
          </a:bodyPr>
          <a:lstStyle/>
          <a:p>
            <a:r>
              <a:rPr lang="en-US" b="1" dirty="0"/>
              <a:t>1    2    3    4       … 	      K-D 	</a:t>
            </a:r>
          </a:p>
        </p:txBody>
      </p:sp>
      <p:cxnSp>
        <p:nvCxnSpPr>
          <p:cNvPr id="47" name="Straight Arrow Connector 46">
            <a:extLst>
              <a:ext uri="{FF2B5EF4-FFF2-40B4-BE49-F238E27FC236}">
                <a16:creationId xmlns:a16="http://schemas.microsoft.com/office/drawing/2014/main" id="{99663D73-9455-3D4A-96F2-65BB81B7771E}"/>
              </a:ext>
            </a:extLst>
          </p:cNvPr>
          <p:cNvCxnSpPr>
            <a:cxnSpLocks/>
          </p:cNvCxnSpPr>
          <p:nvPr/>
        </p:nvCxnSpPr>
        <p:spPr>
          <a:xfrm flipV="1">
            <a:off x="5915263" y="1922312"/>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0180746-C06E-7D45-A9DB-4D733BCC6C7D}"/>
              </a:ext>
            </a:extLst>
          </p:cNvPr>
          <p:cNvSpPr/>
          <p:nvPr/>
        </p:nvSpPr>
        <p:spPr>
          <a:xfrm>
            <a:off x="5233666" y="1776468"/>
            <a:ext cx="681597" cy="369332"/>
          </a:xfrm>
          <a:prstGeom prst="rect">
            <a:avLst/>
          </a:prstGeom>
        </p:spPr>
        <p:txBody>
          <a:bodyPr wrap="none">
            <a:spAutoFit/>
          </a:bodyPr>
          <a:lstStyle/>
          <a:p>
            <a:r>
              <a:rPr lang="en-US" dirty="0"/>
              <a:t>P(F</a:t>
            </a:r>
            <a:r>
              <a:rPr lang="en-US" baseline="-25000" dirty="0"/>
              <a:t>1</a:t>
            </a:r>
            <a:r>
              <a:rPr lang="en-US" dirty="0"/>
              <a:t>) </a:t>
            </a:r>
          </a:p>
        </p:txBody>
      </p:sp>
      <p:sp>
        <p:nvSpPr>
          <p:cNvPr id="51" name="Rectangle 50">
            <a:extLst>
              <a:ext uri="{FF2B5EF4-FFF2-40B4-BE49-F238E27FC236}">
                <a16:creationId xmlns:a16="http://schemas.microsoft.com/office/drawing/2014/main" id="{2422E98E-A8F2-1444-BC49-CE02A4F1EFE0}"/>
              </a:ext>
            </a:extLst>
          </p:cNvPr>
          <p:cNvSpPr/>
          <p:nvPr/>
        </p:nvSpPr>
        <p:spPr>
          <a:xfrm>
            <a:off x="5904564" y="2913106"/>
            <a:ext cx="300082" cy="369332"/>
          </a:xfrm>
          <a:prstGeom prst="rect">
            <a:avLst/>
          </a:prstGeom>
        </p:spPr>
        <p:txBody>
          <a:bodyPr wrap="none">
            <a:spAutoFit/>
          </a:bodyPr>
          <a:lstStyle/>
          <a:p>
            <a:r>
              <a:rPr lang="en-US" dirty="0"/>
              <a:t>+</a:t>
            </a:r>
          </a:p>
        </p:txBody>
      </p:sp>
      <p:sp>
        <p:nvSpPr>
          <p:cNvPr id="53" name="Rectangle 52">
            <a:extLst>
              <a:ext uri="{FF2B5EF4-FFF2-40B4-BE49-F238E27FC236}">
                <a16:creationId xmlns:a16="http://schemas.microsoft.com/office/drawing/2014/main" id="{9275CF48-1460-C34A-A4F1-0A9BDB8F486E}"/>
              </a:ext>
            </a:extLst>
          </p:cNvPr>
          <p:cNvSpPr/>
          <p:nvPr/>
        </p:nvSpPr>
        <p:spPr>
          <a:xfrm>
            <a:off x="6215345" y="2595201"/>
            <a:ext cx="300082" cy="369332"/>
          </a:xfrm>
          <a:prstGeom prst="rect">
            <a:avLst/>
          </a:prstGeom>
        </p:spPr>
        <p:txBody>
          <a:bodyPr wrap="none">
            <a:spAutoFit/>
          </a:bodyPr>
          <a:lstStyle/>
          <a:p>
            <a:r>
              <a:rPr lang="en-US" dirty="0"/>
              <a:t>+</a:t>
            </a:r>
          </a:p>
        </p:txBody>
      </p:sp>
      <p:sp>
        <p:nvSpPr>
          <p:cNvPr id="55" name="Rectangle 54">
            <a:extLst>
              <a:ext uri="{FF2B5EF4-FFF2-40B4-BE49-F238E27FC236}">
                <a16:creationId xmlns:a16="http://schemas.microsoft.com/office/drawing/2014/main" id="{75890FE3-1B5C-5843-BC25-0E53B9C366D9}"/>
              </a:ext>
            </a:extLst>
          </p:cNvPr>
          <p:cNvSpPr/>
          <p:nvPr/>
        </p:nvSpPr>
        <p:spPr>
          <a:xfrm>
            <a:off x="6553851" y="2086310"/>
            <a:ext cx="300082" cy="369332"/>
          </a:xfrm>
          <a:prstGeom prst="rect">
            <a:avLst/>
          </a:prstGeom>
        </p:spPr>
        <p:txBody>
          <a:bodyPr wrap="none">
            <a:spAutoFit/>
          </a:bodyPr>
          <a:lstStyle/>
          <a:p>
            <a:r>
              <a:rPr lang="en-US" dirty="0"/>
              <a:t>+</a:t>
            </a:r>
          </a:p>
        </p:txBody>
      </p:sp>
      <p:sp>
        <p:nvSpPr>
          <p:cNvPr id="56" name="Rectangle 55">
            <a:extLst>
              <a:ext uri="{FF2B5EF4-FFF2-40B4-BE49-F238E27FC236}">
                <a16:creationId xmlns:a16="http://schemas.microsoft.com/office/drawing/2014/main" id="{758FCB70-8977-2449-9AFE-CC9F571B9954}"/>
              </a:ext>
            </a:extLst>
          </p:cNvPr>
          <p:cNvSpPr/>
          <p:nvPr/>
        </p:nvSpPr>
        <p:spPr>
          <a:xfrm>
            <a:off x="6892357" y="2733794"/>
            <a:ext cx="300082" cy="369332"/>
          </a:xfrm>
          <a:prstGeom prst="rect">
            <a:avLst/>
          </a:prstGeom>
        </p:spPr>
        <p:txBody>
          <a:bodyPr wrap="none">
            <a:spAutoFit/>
          </a:bodyPr>
          <a:lstStyle/>
          <a:p>
            <a:r>
              <a:rPr lang="en-US" dirty="0"/>
              <a:t>+</a:t>
            </a:r>
          </a:p>
        </p:txBody>
      </p:sp>
      <p:sp>
        <p:nvSpPr>
          <p:cNvPr id="57" name="Rectangle 56">
            <a:extLst>
              <a:ext uri="{FF2B5EF4-FFF2-40B4-BE49-F238E27FC236}">
                <a16:creationId xmlns:a16="http://schemas.microsoft.com/office/drawing/2014/main" id="{3AD7C0AA-9916-4B4A-A1A7-B3E8C90487DC}"/>
              </a:ext>
            </a:extLst>
          </p:cNvPr>
          <p:cNvSpPr/>
          <p:nvPr/>
        </p:nvSpPr>
        <p:spPr>
          <a:xfrm>
            <a:off x="8213989" y="3051176"/>
            <a:ext cx="300082" cy="369332"/>
          </a:xfrm>
          <a:prstGeom prst="rect">
            <a:avLst/>
          </a:prstGeom>
        </p:spPr>
        <p:txBody>
          <a:bodyPr wrap="none">
            <a:spAutoFit/>
          </a:bodyPr>
          <a:lstStyle/>
          <a:p>
            <a:r>
              <a:rPr lang="en-US" dirty="0"/>
              <a:t>+</a:t>
            </a:r>
          </a:p>
        </p:txBody>
      </p:sp>
      <p:cxnSp>
        <p:nvCxnSpPr>
          <p:cNvPr id="58" name="Straight Arrow Connector 57">
            <a:extLst>
              <a:ext uri="{FF2B5EF4-FFF2-40B4-BE49-F238E27FC236}">
                <a16:creationId xmlns:a16="http://schemas.microsoft.com/office/drawing/2014/main" id="{D7B6D581-E7BE-4C4D-B678-330B18E03FA1}"/>
              </a:ext>
            </a:extLst>
          </p:cNvPr>
          <p:cNvCxnSpPr>
            <a:cxnSpLocks/>
            <a:endCxn id="55" idx="3"/>
          </p:cNvCxnSpPr>
          <p:nvPr/>
        </p:nvCxnSpPr>
        <p:spPr>
          <a:xfrm flipH="1">
            <a:off x="6853933" y="1808650"/>
            <a:ext cx="638587" cy="46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ED2D9CA-DEC3-FD45-98E9-57E3F3A581F3}"/>
              </a:ext>
            </a:extLst>
          </p:cNvPr>
          <p:cNvCxnSpPr>
            <a:cxnSpLocks/>
          </p:cNvCxnSpPr>
          <p:nvPr/>
        </p:nvCxnSpPr>
        <p:spPr>
          <a:xfrm flipV="1">
            <a:off x="5904564" y="414623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74B9D7D-59E4-4043-B6A6-F226C3DA692B}"/>
              </a:ext>
            </a:extLst>
          </p:cNvPr>
          <p:cNvSpPr txBox="1"/>
          <p:nvPr/>
        </p:nvSpPr>
        <p:spPr>
          <a:xfrm>
            <a:off x="5885450" y="3764871"/>
            <a:ext cx="2987846" cy="369332"/>
          </a:xfrm>
          <a:prstGeom prst="rect">
            <a:avLst/>
          </a:prstGeom>
          <a:noFill/>
        </p:spPr>
        <p:txBody>
          <a:bodyPr wrap="square" rtlCol="0">
            <a:spAutoFit/>
          </a:bodyPr>
          <a:lstStyle/>
          <a:p>
            <a:r>
              <a:rPr lang="en-US" b="1" dirty="0"/>
              <a:t>0    1    2    4       … 	      K-D-1 	</a:t>
            </a:r>
          </a:p>
        </p:txBody>
      </p:sp>
      <p:sp>
        <p:nvSpPr>
          <p:cNvPr id="61" name="Doughnut 60">
            <a:extLst>
              <a:ext uri="{FF2B5EF4-FFF2-40B4-BE49-F238E27FC236}">
                <a16:creationId xmlns:a16="http://schemas.microsoft.com/office/drawing/2014/main" id="{B62E0981-AFF4-6E43-A5AB-C1221DADC548}"/>
              </a:ext>
            </a:extLst>
          </p:cNvPr>
          <p:cNvSpPr/>
          <p:nvPr/>
        </p:nvSpPr>
        <p:spPr>
          <a:xfrm>
            <a:off x="6496313" y="3755737"/>
            <a:ext cx="376930" cy="369332"/>
          </a:xfrm>
          <a:prstGeom prst="donut">
            <a:avLst>
              <a:gd name="adj" fmla="val 554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90880B5A-395F-5A4E-9268-87BF259C2B8C}"/>
              </a:ext>
            </a:extLst>
          </p:cNvPr>
          <p:cNvSpPr txBox="1"/>
          <p:nvPr/>
        </p:nvSpPr>
        <p:spPr>
          <a:xfrm>
            <a:off x="8873296" y="3862861"/>
            <a:ext cx="1324650" cy="307777"/>
          </a:xfrm>
          <a:prstGeom prst="rect">
            <a:avLst/>
          </a:prstGeom>
          <a:noFill/>
        </p:spPr>
        <p:txBody>
          <a:bodyPr wrap="square" lIns="90000" rtlCol="0">
            <a:spAutoFit/>
          </a:bodyPr>
          <a:lstStyle/>
          <a:p>
            <a:r>
              <a:rPr lang="en-US" sz="1400" dirty="0"/>
              <a:t>Offsets (days)</a:t>
            </a:r>
            <a:endParaRPr lang="en-US" sz="1400" baseline="-25000" dirty="0"/>
          </a:p>
        </p:txBody>
      </p:sp>
      <p:cxnSp>
        <p:nvCxnSpPr>
          <p:cNvPr id="63" name="Straight Connector 62">
            <a:extLst>
              <a:ext uri="{FF2B5EF4-FFF2-40B4-BE49-F238E27FC236}">
                <a16:creationId xmlns:a16="http://schemas.microsoft.com/office/drawing/2014/main" id="{04F8DE5A-95B5-CB45-ADCB-99192E61EC03}"/>
              </a:ext>
            </a:extLst>
          </p:cNvPr>
          <p:cNvCxnSpPr>
            <a:cxnSpLocks/>
          </p:cNvCxnSpPr>
          <p:nvPr/>
        </p:nvCxnSpPr>
        <p:spPr>
          <a:xfrm flipH="1">
            <a:off x="5915263" y="2277790"/>
            <a:ext cx="789713" cy="0"/>
          </a:xfrm>
          <a:prstGeom prst="line">
            <a:avLst/>
          </a:prstGeom>
          <a:ln w="15875">
            <a:prstDash val="dash"/>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85C506B3-30AE-524C-AEE2-D3D8D6279BA3}"/>
              </a:ext>
            </a:extLst>
          </p:cNvPr>
          <p:cNvCxnSpPr>
            <a:cxnSpLocks/>
          </p:cNvCxnSpPr>
          <p:nvPr/>
        </p:nvCxnSpPr>
        <p:spPr>
          <a:xfrm flipV="1">
            <a:off x="1246793" y="324883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44EDE3C-B28D-0847-9E87-6E7D09217B6A}"/>
              </a:ext>
            </a:extLst>
          </p:cNvPr>
          <p:cNvSpPr txBox="1"/>
          <p:nvPr/>
        </p:nvSpPr>
        <p:spPr>
          <a:xfrm>
            <a:off x="1246426" y="3298881"/>
            <a:ext cx="2987846" cy="369332"/>
          </a:xfrm>
          <a:prstGeom prst="rect">
            <a:avLst/>
          </a:prstGeom>
          <a:noFill/>
        </p:spPr>
        <p:txBody>
          <a:bodyPr wrap="square" rtlCol="0">
            <a:spAutoFit/>
          </a:bodyPr>
          <a:lstStyle/>
          <a:p>
            <a:r>
              <a:rPr lang="en-US" b="1" dirty="0"/>
              <a:t>1    2    3    4       … 	      K-D 	</a:t>
            </a:r>
          </a:p>
        </p:txBody>
      </p:sp>
      <p:cxnSp>
        <p:nvCxnSpPr>
          <p:cNvPr id="66" name="Straight Arrow Connector 65">
            <a:extLst>
              <a:ext uri="{FF2B5EF4-FFF2-40B4-BE49-F238E27FC236}">
                <a16:creationId xmlns:a16="http://schemas.microsoft.com/office/drawing/2014/main" id="{0FEF8597-F55B-994D-8F47-85482B80E6E8}"/>
              </a:ext>
            </a:extLst>
          </p:cNvPr>
          <p:cNvCxnSpPr>
            <a:cxnSpLocks/>
          </p:cNvCxnSpPr>
          <p:nvPr/>
        </p:nvCxnSpPr>
        <p:spPr>
          <a:xfrm flipV="1">
            <a:off x="1257125" y="18601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1D7220-FFC5-304E-AA51-C118522B1C7E}"/>
              </a:ext>
            </a:extLst>
          </p:cNvPr>
          <p:cNvSpPr/>
          <p:nvPr/>
        </p:nvSpPr>
        <p:spPr>
          <a:xfrm>
            <a:off x="575528" y="1714323"/>
            <a:ext cx="681597" cy="369332"/>
          </a:xfrm>
          <a:prstGeom prst="rect">
            <a:avLst/>
          </a:prstGeom>
        </p:spPr>
        <p:txBody>
          <a:bodyPr wrap="none">
            <a:spAutoFit/>
          </a:bodyPr>
          <a:lstStyle/>
          <a:p>
            <a:r>
              <a:rPr lang="en-US" dirty="0"/>
              <a:t>P(F</a:t>
            </a:r>
            <a:r>
              <a:rPr lang="en-US" baseline="-25000" dirty="0"/>
              <a:t>1</a:t>
            </a:r>
            <a:r>
              <a:rPr lang="en-US" dirty="0"/>
              <a:t>) </a:t>
            </a:r>
          </a:p>
        </p:txBody>
      </p:sp>
      <p:sp>
        <p:nvSpPr>
          <p:cNvPr id="68" name="Rectangle 67">
            <a:extLst>
              <a:ext uri="{FF2B5EF4-FFF2-40B4-BE49-F238E27FC236}">
                <a16:creationId xmlns:a16="http://schemas.microsoft.com/office/drawing/2014/main" id="{7ADFB77A-0FE5-8642-8817-07AC7D1B18E6}"/>
              </a:ext>
            </a:extLst>
          </p:cNvPr>
          <p:cNvSpPr/>
          <p:nvPr/>
        </p:nvSpPr>
        <p:spPr>
          <a:xfrm>
            <a:off x="1245994" y="2619699"/>
            <a:ext cx="300082" cy="369332"/>
          </a:xfrm>
          <a:prstGeom prst="rect">
            <a:avLst/>
          </a:prstGeom>
        </p:spPr>
        <p:txBody>
          <a:bodyPr wrap="none">
            <a:spAutoFit/>
          </a:bodyPr>
          <a:lstStyle/>
          <a:p>
            <a:r>
              <a:rPr lang="en-US" dirty="0"/>
              <a:t>+</a:t>
            </a:r>
          </a:p>
        </p:txBody>
      </p:sp>
      <p:sp>
        <p:nvSpPr>
          <p:cNvPr id="69" name="Rectangle 68">
            <a:extLst>
              <a:ext uri="{FF2B5EF4-FFF2-40B4-BE49-F238E27FC236}">
                <a16:creationId xmlns:a16="http://schemas.microsoft.com/office/drawing/2014/main" id="{83DBB9AF-0A9D-8B45-B982-CD7E19C8F35E}"/>
              </a:ext>
            </a:extLst>
          </p:cNvPr>
          <p:cNvSpPr/>
          <p:nvPr/>
        </p:nvSpPr>
        <p:spPr>
          <a:xfrm>
            <a:off x="1557354" y="2616645"/>
            <a:ext cx="300082" cy="369332"/>
          </a:xfrm>
          <a:prstGeom prst="rect">
            <a:avLst/>
          </a:prstGeom>
        </p:spPr>
        <p:txBody>
          <a:bodyPr wrap="none">
            <a:spAutoFit/>
          </a:bodyPr>
          <a:lstStyle/>
          <a:p>
            <a:r>
              <a:rPr lang="en-US" dirty="0"/>
              <a:t>+</a:t>
            </a:r>
          </a:p>
        </p:txBody>
      </p:sp>
      <p:sp>
        <p:nvSpPr>
          <p:cNvPr id="70" name="Rectangle 69">
            <a:extLst>
              <a:ext uri="{FF2B5EF4-FFF2-40B4-BE49-F238E27FC236}">
                <a16:creationId xmlns:a16="http://schemas.microsoft.com/office/drawing/2014/main" id="{6B7FB6AB-B16F-5D46-B8D2-C0F839FE921B}"/>
              </a:ext>
            </a:extLst>
          </p:cNvPr>
          <p:cNvSpPr/>
          <p:nvPr/>
        </p:nvSpPr>
        <p:spPr>
          <a:xfrm>
            <a:off x="1899037" y="2623490"/>
            <a:ext cx="300082" cy="369332"/>
          </a:xfrm>
          <a:prstGeom prst="rect">
            <a:avLst/>
          </a:prstGeom>
        </p:spPr>
        <p:txBody>
          <a:bodyPr wrap="none">
            <a:spAutoFit/>
          </a:bodyPr>
          <a:lstStyle/>
          <a:p>
            <a:r>
              <a:rPr lang="en-US" dirty="0"/>
              <a:t>+</a:t>
            </a:r>
          </a:p>
        </p:txBody>
      </p:sp>
      <p:sp>
        <p:nvSpPr>
          <p:cNvPr id="71" name="Rectangle 70">
            <a:extLst>
              <a:ext uri="{FF2B5EF4-FFF2-40B4-BE49-F238E27FC236}">
                <a16:creationId xmlns:a16="http://schemas.microsoft.com/office/drawing/2014/main" id="{C1D5B5CC-545A-AF4F-A672-72A071037035}"/>
              </a:ext>
            </a:extLst>
          </p:cNvPr>
          <p:cNvSpPr/>
          <p:nvPr/>
        </p:nvSpPr>
        <p:spPr>
          <a:xfrm>
            <a:off x="2234219" y="2616645"/>
            <a:ext cx="300082" cy="369332"/>
          </a:xfrm>
          <a:prstGeom prst="rect">
            <a:avLst/>
          </a:prstGeom>
        </p:spPr>
        <p:txBody>
          <a:bodyPr wrap="none">
            <a:spAutoFit/>
          </a:bodyPr>
          <a:lstStyle/>
          <a:p>
            <a:r>
              <a:rPr lang="en-US" dirty="0"/>
              <a:t>+</a:t>
            </a:r>
          </a:p>
        </p:txBody>
      </p:sp>
      <p:sp>
        <p:nvSpPr>
          <p:cNvPr id="72" name="Rectangle 71">
            <a:extLst>
              <a:ext uri="{FF2B5EF4-FFF2-40B4-BE49-F238E27FC236}">
                <a16:creationId xmlns:a16="http://schemas.microsoft.com/office/drawing/2014/main" id="{556344D7-F42B-0547-BF71-7FE5AD831637}"/>
              </a:ext>
            </a:extLst>
          </p:cNvPr>
          <p:cNvSpPr/>
          <p:nvPr/>
        </p:nvSpPr>
        <p:spPr>
          <a:xfrm>
            <a:off x="3538060" y="2616645"/>
            <a:ext cx="300082" cy="369332"/>
          </a:xfrm>
          <a:prstGeom prst="rect">
            <a:avLst/>
          </a:prstGeom>
        </p:spPr>
        <p:txBody>
          <a:bodyPr wrap="none">
            <a:spAutoFit/>
          </a:bodyPr>
          <a:lstStyle/>
          <a:p>
            <a:r>
              <a:rPr lang="en-US" dirty="0"/>
              <a:t>+</a:t>
            </a:r>
          </a:p>
        </p:txBody>
      </p:sp>
      <p:cxnSp>
        <p:nvCxnSpPr>
          <p:cNvPr id="73" name="Straight Arrow Connector 72">
            <a:extLst>
              <a:ext uri="{FF2B5EF4-FFF2-40B4-BE49-F238E27FC236}">
                <a16:creationId xmlns:a16="http://schemas.microsoft.com/office/drawing/2014/main" id="{277CDB81-47CB-234B-8182-6C03E0C523F1}"/>
              </a:ext>
            </a:extLst>
          </p:cNvPr>
          <p:cNvCxnSpPr>
            <a:cxnSpLocks/>
          </p:cNvCxnSpPr>
          <p:nvPr/>
        </p:nvCxnSpPr>
        <p:spPr>
          <a:xfrm flipV="1">
            <a:off x="1246426" y="408408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D8DA2ED-DF9D-374D-9C1D-4417D8AD93CB}"/>
              </a:ext>
            </a:extLst>
          </p:cNvPr>
          <p:cNvSpPr txBox="1"/>
          <p:nvPr/>
        </p:nvSpPr>
        <p:spPr>
          <a:xfrm>
            <a:off x="1227312" y="3702726"/>
            <a:ext cx="2987846" cy="369332"/>
          </a:xfrm>
          <a:prstGeom prst="rect">
            <a:avLst/>
          </a:prstGeom>
          <a:noFill/>
        </p:spPr>
        <p:txBody>
          <a:bodyPr wrap="square" rtlCol="0">
            <a:spAutoFit/>
          </a:bodyPr>
          <a:lstStyle/>
          <a:p>
            <a:r>
              <a:rPr lang="en-US" b="1" dirty="0"/>
              <a:t>0    1    2    4       … 	      K-D-1 	</a:t>
            </a:r>
          </a:p>
        </p:txBody>
      </p:sp>
      <p:pic>
        <p:nvPicPr>
          <p:cNvPr id="75" name="Picture 74">
            <a:extLst>
              <a:ext uri="{FF2B5EF4-FFF2-40B4-BE49-F238E27FC236}">
                <a16:creationId xmlns:a16="http://schemas.microsoft.com/office/drawing/2014/main" id="{7D2742E1-CBE4-A44D-A63E-CD3BB47275B6}"/>
              </a:ext>
            </a:extLst>
          </p:cNvPr>
          <p:cNvPicPr>
            <a:picLocks noChangeAspect="1"/>
          </p:cNvPicPr>
          <p:nvPr/>
        </p:nvPicPr>
        <p:blipFill>
          <a:blip r:embed="rId4"/>
          <a:stretch>
            <a:fillRect/>
          </a:stretch>
        </p:blipFill>
        <p:spPr>
          <a:xfrm>
            <a:off x="2860674" y="5302356"/>
            <a:ext cx="6614631" cy="1357214"/>
          </a:xfrm>
          <a:prstGeom prst="rect">
            <a:avLst/>
          </a:prstGeom>
        </p:spPr>
      </p:pic>
      <p:sp>
        <p:nvSpPr>
          <p:cNvPr id="77" name="TextBox 76">
            <a:extLst>
              <a:ext uri="{FF2B5EF4-FFF2-40B4-BE49-F238E27FC236}">
                <a16:creationId xmlns:a16="http://schemas.microsoft.com/office/drawing/2014/main" id="{89F69076-36D8-6541-9A0D-5A100D897D9E}"/>
              </a:ext>
            </a:extLst>
          </p:cNvPr>
          <p:cNvSpPr txBox="1"/>
          <p:nvPr/>
        </p:nvSpPr>
        <p:spPr>
          <a:xfrm>
            <a:off x="704475" y="5578653"/>
            <a:ext cx="1555668" cy="369332"/>
          </a:xfrm>
          <a:prstGeom prst="rect">
            <a:avLst/>
          </a:prstGeom>
          <a:noFill/>
        </p:spPr>
        <p:txBody>
          <a:bodyPr wrap="square" rtlCol="0">
            <a:spAutoFit/>
          </a:bodyPr>
          <a:lstStyle/>
          <a:p>
            <a:r>
              <a:rPr lang="en-US" b="1" dirty="0"/>
              <a:t>Averaging</a:t>
            </a:r>
          </a:p>
        </p:txBody>
      </p:sp>
    </p:spTree>
    <p:extLst>
      <p:ext uri="{BB962C8B-B14F-4D97-AF65-F5344CB8AC3E}">
        <p14:creationId xmlns:p14="http://schemas.microsoft.com/office/powerpoint/2010/main" val="660740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Machine learning model formulation</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pic>
        <p:nvPicPr>
          <p:cNvPr id="4" name="Picture 3">
            <a:extLst>
              <a:ext uri="{FF2B5EF4-FFF2-40B4-BE49-F238E27FC236}">
                <a16:creationId xmlns:a16="http://schemas.microsoft.com/office/drawing/2014/main" id="{3274376A-2770-264B-9409-DAD353DEA0FC}"/>
              </a:ext>
            </a:extLst>
          </p:cNvPr>
          <p:cNvPicPr>
            <a:picLocks noChangeAspect="1"/>
          </p:cNvPicPr>
          <p:nvPr/>
        </p:nvPicPr>
        <p:blipFill rotWithShape="1">
          <a:blip r:embed="rId3"/>
          <a:srcRect l="27706"/>
          <a:stretch/>
        </p:blipFill>
        <p:spPr>
          <a:xfrm>
            <a:off x="6571063" y="4251828"/>
            <a:ext cx="4730434" cy="821393"/>
          </a:xfrm>
          <a:prstGeom prst="rect">
            <a:avLst/>
          </a:prstGeom>
        </p:spPr>
      </p:pic>
      <p:sp>
        <p:nvSpPr>
          <p:cNvPr id="5" name="TextBox 4">
            <a:extLst>
              <a:ext uri="{FF2B5EF4-FFF2-40B4-BE49-F238E27FC236}">
                <a16:creationId xmlns:a16="http://schemas.microsoft.com/office/drawing/2014/main" id="{D78FB238-C41E-1549-8B75-B3E5275A04F5}"/>
              </a:ext>
            </a:extLst>
          </p:cNvPr>
          <p:cNvSpPr txBox="1"/>
          <p:nvPr/>
        </p:nvSpPr>
        <p:spPr>
          <a:xfrm>
            <a:off x="567256" y="528428"/>
            <a:ext cx="7133684" cy="369332"/>
          </a:xfrm>
          <a:prstGeom prst="rect">
            <a:avLst/>
          </a:prstGeom>
          <a:noFill/>
        </p:spPr>
        <p:txBody>
          <a:bodyPr wrap="none" rtlCol="0">
            <a:spAutoFit/>
          </a:bodyPr>
          <a:lstStyle/>
          <a:p>
            <a:r>
              <a:rPr lang="en-US" dirty="0" err="1"/>
              <a:t>Initialisation</a:t>
            </a:r>
            <a:r>
              <a:rPr lang="en-US" dirty="0"/>
              <a:t>: P(F</a:t>
            </a:r>
            <a:r>
              <a:rPr lang="en-US" baseline="-25000" dirty="0"/>
              <a:t>N</a:t>
            </a:r>
            <a:r>
              <a:rPr lang="en-US" dirty="0"/>
              <a:t>) is uniformly </a:t>
            </a:r>
            <a:r>
              <a:rPr lang="en-US" dirty="0" err="1"/>
              <a:t>initialised</a:t>
            </a:r>
            <a:r>
              <a:rPr lang="en-US" dirty="0"/>
              <a:t> over the offsets’ span [0; K-D-1] </a:t>
            </a:r>
          </a:p>
        </p:txBody>
      </p:sp>
      <p:sp>
        <p:nvSpPr>
          <p:cNvPr id="6" name="TextBox 5">
            <a:extLst>
              <a:ext uri="{FF2B5EF4-FFF2-40B4-BE49-F238E27FC236}">
                <a16:creationId xmlns:a16="http://schemas.microsoft.com/office/drawing/2014/main" id="{BEE9607B-117E-3F40-8EED-F2A94BB940F6}"/>
              </a:ext>
            </a:extLst>
          </p:cNvPr>
          <p:cNvSpPr txBox="1"/>
          <p:nvPr/>
        </p:nvSpPr>
        <p:spPr>
          <a:xfrm>
            <a:off x="567256" y="1136759"/>
            <a:ext cx="1133259" cy="369332"/>
          </a:xfrm>
          <a:prstGeom prst="rect">
            <a:avLst/>
          </a:prstGeom>
          <a:noFill/>
        </p:spPr>
        <p:txBody>
          <a:bodyPr wrap="none" rtlCol="0">
            <a:spAutoFit/>
          </a:bodyPr>
          <a:lstStyle/>
          <a:p>
            <a:r>
              <a:rPr lang="en-US" dirty="0"/>
              <a:t>End-state:</a:t>
            </a:r>
          </a:p>
        </p:txBody>
      </p:sp>
      <p:pic>
        <p:nvPicPr>
          <p:cNvPr id="7" name="Picture 6">
            <a:extLst>
              <a:ext uri="{FF2B5EF4-FFF2-40B4-BE49-F238E27FC236}">
                <a16:creationId xmlns:a16="http://schemas.microsoft.com/office/drawing/2014/main" id="{40D54EE1-3551-9B43-AF08-32B0F87BA920}"/>
              </a:ext>
            </a:extLst>
          </p:cNvPr>
          <p:cNvPicPr>
            <a:picLocks noChangeAspect="1"/>
          </p:cNvPicPr>
          <p:nvPr/>
        </p:nvPicPr>
        <p:blipFill>
          <a:blip r:embed="rId4"/>
          <a:stretch>
            <a:fillRect/>
          </a:stretch>
        </p:blipFill>
        <p:spPr>
          <a:xfrm>
            <a:off x="2135670" y="1078128"/>
            <a:ext cx="7817800" cy="760893"/>
          </a:xfrm>
          <a:prstGeom prst="rect">
            <a:avLst/>
          </a:prstGeom>
        </p:spPr>
      </p:pic>
      <p:sp>
        <p:nvSpPr>
          <p:cNvPr id="8" name="TextBox 7">
            <a:extLst>
              <a:ext uri="{FF2B5EF4-FFF2-40B4-BE49-F238E27FC236}">
                <a16:creationId xmlns:a16="http://schemas.microsoft.com/office/drawing/2014/main" id="{8BD7EA33-2D1C-C442-980B-02A188BF1FD6}"/>
              </a:ext>
            </a:extLst>
          </p:cNvPr>
          <p:cNvSpPr txBox="1"/>
          <p:nvPr/>
        </p:nvSpPr>
        <p:spPr>
          <a:xfrm>
            <a:off x="708737" y="4440208"/>
            <a:ext cx="1819344" cy="369332"/>
          </a:xfrm>
          <a:prstGeom prst="rect">
            <a:avLst/>
          </a:prstGeom>
          <a:noFill/>
        </p:spPr>
        <p:txBody>
          <a:bodyPr wrap="none" rtlCol="0">
            <a:spAutoFit/>
          </a:bodyPr>
          <a:lstStyle/>
          <a:p>
            <a:r>
              <a:rPr lang="en-US" dirty="0"/>
              <a:t>Expectation-step:</a:t>
            </a:r>
          </a:p>
        </p:txBody>
      </p:sp>
      <p:sp>
        <p:nvSpPr>
          <p:cNvPr id="9" name="TextBox 8">
            <a:extLst>
              <a:ext uri="{FF2B5EF4-FFF2-40B4-BE49-F238E27FC236}">
                <a16:creationId xmlns:a16="http://schemas.microsoft.com/office/drawing/2014/main" id="{BFD489A4-BF9A-FF4E-A452-B4A78D45A3A5}"/>
              </a:ext>
            </a:extLst>
          </p:cNvPr>
          <p:cNvSpPr txBox="1"/>
          <p:nvPr/>
        </p:nvSpPr>
        <p:spPr>
          <a:xfrm>
            <a:off x="708737" y="5276386"/>
            <a:ext cx="1983556" cy="369332"/>
          </a:xfrm>
          <a:prstGeom prst="rect">
            <a:avLst/>
          </a:prstGeom>
          <a:noFill/>
        </p:spPr>
        <p:txBody>
          <a:bodyPr wrap="none" rtlCol="0">
            <a:spAutoFit/>
          </a:bodyPr>
          <a:lstStyle/>
          <a:p>
            <a:r>
              <a:rPr lang="en-US" dirty="0" err="1"/>
              <a:t>Maximisation</a:t>
            </a:r>
            <a:r>
              <a:rPr lang="en-US" dirty="0"/>
              <a:t>-step:</a:t>
            </a:r>
          </a:p>
        </p:txBody>
      </p:sp>
      <p:pic>
        <p:nvPicPr>
          <p:cNvPr id="11" name="Picture 10">
            <a:extLst>
              <a:ext uri="{FF2B5EF4-FFF2-40B4-BE49-F238E27FC236}">
                <a16:creationId xmlns:a16="http://schemas.microsoft.com/office/drawing/2014/main" id="{03386134-A206-A647-BDCA-224A08B7F309}"/>
              </a:ext>
            </a:extLst>
          </p:cNvPr>
          <p:cNvPicPr>
            <a:picLocks noChangeAspect="1"/>
          </p:cNvPicPr>
          <p:nvPr/>
        </p:nvPicPr>
        <p:blipFill>
          <a:blip r:embed="rId5"/>
          <a:stretch>
            <a:fillRect/>
          </a:stretch>
        </p:blipFill>
        <p:spPr>
          <a:xfrm>
            <a:off x="2692293" y="4295398"/>
            <a:ext cx="3797507" cy="678782"/>
          </a:xfrm>
          <a:prstGeom prst="rect">
            <a:avLst/>
          </a:prstGeom>
        </p:spPr>
      </p:pic>
      <p:sp>
        <p:nvSpPr>
          <p:cNvPr id="36" name="Rectangle 35">
            <a:extLst>
              <a:ext uri="{FF2B5EF4-FFF2-40B4-BE49-F238E27FC236}">
                <a16:creationId xmlns:a16="http://schemas.microsoft.com/office/drawing/2014/main" id="{96FA2A8E-FA53-824B-9EE9-0624BCA20AEE}"/>
              </a:ext>
            </a:extLst>
          </p:cNvPr>
          <p:cNvSpPr/>
          <p:nvPr/>
        </p:nvSpPr>
        <p:spPr>
          <a:xfrm>
            <a:off x="3564448" y="916592"/>
            <a:ext cx="893193" cy="369332"/>
          </a:xfrm>
          <a:prstGeom prst="rect">
            <a:avLst/>
          </a:prstGeom>
        </p:spPr>
        <p:txBody>
          <a:bodyPr wrap="none">
            <a:spAutoFit/>
          </a:bodyPr>
          <a:lstStyle/>
          <a:p>
            <a:r>
              <a:rPr lang="en-GB" dirty="0">
                <a:solidFill>
                  <a:srgbClr val="C00000"/>
                </a:solidFill>
              </a:rPr>
              <a:t>no shift</a:t>
            </a:r>
            <a:endParaRPr lang="en-US" dirty="0"/>
          </a:p>
        </p:txBody>
      </p:sp>
      <p:sp>
        <p:nvSpPr>
          <p:cNvPr id="37" name="Rectangle 36">
            <a:extLst>
              <a:ext uri="{FF2B5EF4-FFF2-40B4-BE49-F238E27FC236}">
                <a16:creationId xmlns:a16="http://schemas.microsoft.com/office/drawing/2014/main" id="{AED6A855-1377-8C4D-913D-B3C3F11C8F5A}"/>
              </a:ext>
            </a:extLst>
          </p:cNvPr>
          <p:cNvSpPr/>
          <p:nvPr/>
        </p:nvSpPr>
        <p:spPr>
          <a:xfrm>
            <a:off x="4303453" y="1361062"/>
            <a:ext cx="1041760" cy="369332"/>
          </a:xfrm>
          <a:prstGeom prst="rect">
            <a:avLst/>
          </a:prstGeom>
        </p:spPr>
        <p:txBody>
          <a:bodyPr wrap="none">
            <a:spAutoFit/>
          </a:bodyPr>
          <a:lstStyle/>
          <a:p>
            <a:r>
              <a:rPr lang="en-GB" dirty="0">
                <a:solidFill>
                  <a:srgbClr val="C00000"/>
                </a:solidFill>
              </a:rPr>
              <a:t>max shift</a:t>
            </a:r>
            <a:endParaRPr lang="en-US" dirty="0"/>
          </a:p>
        </p:txBody>
      </p:sp>
      <p:cxnSp>
        <p:nvCxnSpPr>
          <p:cNvPr id="38" name="Straight Connector 37">
            <a:extLst>
              <a:ext uri="{FF2B5EF4-FFF2-40B4-BE49-F238E27FC236}">
                <a16:creationId xmlns:a16="http://schemas.microsoft.com/office/drawing/2014/main" id="{9E157C51-09F3-7A4F-BCAF-5D61081E81C6}"/>
              </a:ext>
            </a:extLst>
          </p:cNvPr>
          <p:cNvCxnSpPr>
            <a:cxnSpLocks/>
          </p:cNvCxnSpPr>
          <p:nvPr/>
        </p:nvCxnSpPr>
        <p:spPr>
          <a:xfrm>
            <a:off x="6692562" y="2352928"/>
            <a:ext cx="0" cy="958051"/>
          </a:xfrm>
          <a:prstGeom prst="line">
            <a:avLst/>
          </a:prstGeom>
          <a:ln w="15875">
            <a:prstDash val="dash"/>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1230D0C-5E9D-9147-8462-9480896172DC}"/>
              </a:ext>
            </a:extLst>
          </p:cNvPr>
          <p:cNvCxnSpPr>
            <a:cxnSpLocks/>
          </p:cNvCxnSpPr>
          <p:nvPr/>
        </p:nvCxnSpPr>
        <p:spPr>
          <a:xfrm flipV="1">
            <a:off x="5904931" y="331098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DFAEBBF-688E-2749-A1F4-D1849ED7E392}"/>
              </a:ext>
            </a:extLst>
          </p:cNvPr>
          <p:cNvSpPr txBox="1"/>
          <p:nvPr/>
        </p:nvSpPr>
        <p:spPr>
          <a:xfrm>
            <a:off x="8873295" y="3081953"/>
            <a:ext cx="2852433" cy="307777"/>
          </a:xfrm>
          <a:prstGeom prst="rect">
            <a:avLst/>
          </a:prstGeom>
          <a:noFill/>
        </p:spPr>
        <p:txBody>
          <a:bodyPr wrap="square" lIns="90000" rtlCol="0">
            <a:spAutoFit/>
          </a:bodyPr>
          <a:lstStyle/>
          <a:p>
            <a:r>
              <a:rPr lang="en-US" sz="1400" dirty="0"/>
              <a:t>Time on the typical profile (days)</a:t>
            </a:r>
            <a:endParaRPr lang="en-US" sz="1400" baseline="-25000" dirty="0"/>
          </a:p>
        </p:txBody>
      </p:sp>
      <p:sp>
        <p:nvSpPr>
          <p:cNvPr id="46" name="TextBox 45">
            <a:extLst>
              <a:ext uri="{FF2B5EF4-FFF2-40B4-BE49-F238E27FC236}">
                <a16:creationId xmlns:a16="http://schemas.microsoft.com/office/drawing/2014/main" id="{83C1F12D-2CF7-2147-A20D-54249F8C1040}"/>
              </a:ext>
            </a:extLst>
          </p:cNvPr>
          <p:cNvSpPr txBox="1"/>
          <p:nvPr/>
        </p:nvSpPr>
        <p:spPr>
          <a:xfrm>
            <a:off x="5904564" y="3361026"/>
            <a:ext cx="2987846" cy="369332"/>
          </a:xfrm>
          <a:prstGeom prst="rect">
            <a:avLst/>
          </a:prstGeom>
          <a:noFill/>
        </p:spPr>
        <p:txBody>
          <a:bodyPr wrap="square" rtlCol="0">
            <a:spAutoFit/>
          </a:bodyPr>
          <a:lstStyle/>
          <a:p>
            <a:r>
              <a:rPr lang="en-US" b="1" dirty="0"/>
              <a:t>1    2    3    4       … 	      K-D 	</a:t>
            </a:r>
          </a:p>
        </p:txBody>
      </p:sp>
      <p:cxnSp>
        <p:nvCxnSpPr>
          <p:cNvPr id="47" name="Straight Arrow Connector 46">
            <a:extLst>
              <a:ext uri="{FF2B5EF4-FFF2-40B4-BE49-F238E27FC236}">
                <a16:creationId xmlns:a16="http://schemas.microsoft.com/office/drawing/2014/main" id="{99663D73-9455-3D4A-96F2-65BB81B7771E}"/>
              </a:ext>
            </a:extLst>
          </p:cNvPr>
          <p:cNvCxnSpPr>
            <a:cxnSpLocks/>
          </p:cNvCxnSpPr>
          <p:nvPr/>
        </p:nvCxnSpPr>
        <p:spPr>
          <a:xfrm flipV="1">
            <a:off x="5915263" y="1922312"/>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0180746-C06E-7D45-A9DB-4D733BCC6C7D}"/>
              </a:ext>
            </a:extLst>
          </p:cNvPr>
          <p:cNvSpPr/>
          <p:nvPr/>
        </p:nvSpPr>
        <p:spPr>
          <a:xfrm>
            <a:off x="5233666" y="1776468"/>
            <a:ext cx="681597" cy="369332"/>
          </a:xfrm>
          <a:prstGeom prst="rect">
            <a:avLst/>
          </a:prstGeom>
        </p:spPr>
        <p:txBody>
          <a:bodyPr wrap="none">
            <a:spAutoFit/>
          </a:bodyPr>
          <a:lstStyle/>
          <a:p>
            <a:r>
              <a:rPr lang="en-US" dirty="0"/>
              <a:t>P(F</a:t>
            </a:r>
            <a:r>
              <a:rPr lang="en-US" baseline="-25000" dirty="0"/>
              <a:t>1</a:t>
            </a:r>
            <a:r>
              <a:rPr lang="en-US" dirty="0"/>
              <a:t>) </a:t>
            </a:r>
          </a:p>
        </p:txBody>
      </p:sp>
      <p:sp>
        <p:nvSpPr>
          <p:cNvPr id="51" name="Rectangle 50">
            <a:extLst>
              <a:ext uri="{FF2B5EF4-FFF2-40B4-BE49-F238E27FC236}">
                <a16:creationId xmlns:a16="http://schemas.microsoft.com/office/drawing/2014/main" id="{2422E98E-A8F2-1444-BC49-CE02A4F1EFE0}"/>
              </a:ext>
            </a:extLst>
          </p:cNvPr>
          <p:cNvSpPr/>
          <p:nvPr/>
        </p:nvSpPr>
        <p:spPr>
          <a:xfrm>
            <a:off x="5904564" y="2913106"/>
            <a:ext cx="300082" cy="369332"/>
          </a:xfrm>
          <a:prstGeom prst="rect">
            <a:avLst/>
          </a:prstGeom>
        </p:spPr>
        <p:txBody>
          <a:bodyPr wrap="none">
            <a:spAutoFit/>
          </a:bodyPr>
          <a:lstStyle/>
          <a:p>
            <a:r>
              <a:rPr lang="en-US" dirty="0"/>
              <a:t>+</a:t>
            </a:r>
          </a:p>
        </p:txBody>
      </p:sp>
      <p:sp>
        <p:nvSpPr>
          <p:cNvPr id="53" name="Rectangle 52">
            <a:extLst>
              <a:ext uri="{FF2B5EF4-FFF2-40B4-BE49-F238E27FC236}">
                <a16:creationId xmlns:a16="http://schemas.microsoft.com/office/drawing/2014/main" id="{9275CF48-1460-C34A-A4F1-0A9BDB8F486E}"/>
              </a:ext>
            </a:extLst>
          </p:cNvPr>
          <p:cNvSpPr/>
          <p:nvPr/>
        </p:nvSpPr>
        <p:spPr>
          <a:xfrm>
            <a:off x="6215345" y="2595201"/>
            <a:ext cx="300082" cy="369332"/>
          </a:xfrm>
          <a:prstGeom prst="rect">
            <a:avLst/>
          </a:prstGeom>
        </p:spPr>
        <p:txBody>
          <a:bodyPr wrap="none">
            <a:spAutoFit/>
          </a:bodyPr>
          <a:lstStyle/>
          <a:p>
            <a:r>
              <a:rPr lang="en-US" dirty="0"/>
              <a:t>+</a:t>
            </a:r>
          </a:p>
        </p:txBody>
      </p:sp>
      <p:sp>
        <p:nvSpPr>
          <p:cNvPr id="55" name="Rectangle 54">
            <a:extLst>
              <a:ext uri="{FF2B5EF4-FFF2-40B4-BE49-F238E27FC236}">
                <a16:creationId xmlns:a16="http://schemas.microsoft.com/office/drawing/2014/main" id="{75890FE3-1B5C-5843-BC25-0E53B9C366D9}"/>
              </a:ext>
            </a:extLst>
          </p:cNvPr>
          <p:cNvSpPr/>
          <p:nvPr/>
        </p:nvSpPr>
        <p:spPr>
          <a:xfrm>
            <a:off x="6553851" y="2086310"/>
            <a:ext cx="300082" cy="369332"/>
          </a:xfrm>
          <a:prstGeom prst="rect">
            <a:avLst/>
          </a:prstGeom>
        </p:spPr>
        <p:txBody>
          <a:bodyPr wrap="none">
            <a:spAutoFit/>
          </a:bodyPr>
          <a:lstStyle/>
          <a:p>
            <a:r>
              <a:rPr lang="en-US" dirty="0"/>
              <a:t>+</a:t>
            </a:r>
          </a:p>
        </p:txBody>
      </p:sp>
      <p:sp>
        <p:nvSpPr>
          <p:cNvPr id="56" name="Rectangle 55">
            <a:extLst>
              <a:ext uri="{FF2B5EF4-FFF2-40B4-BE49-F238E27FC236}">
                <a16:creationId xmlns:a16="http://schemas.microsoft.com/office/drawing/2014/main" id="{758FCB70-8977-2449-9AFE-CC9F571B9954}"/>
              </a:ext>
            </a:extLst>
          </p:cNvPr>
          <p:cNvSpPr/>
          <p:nvPr/>
        </p:nvSpPr>
        <p:spPr>
          <a:xfrm>
            <a:off x="6892357" y="2733794"/>
            <a:ext cx="300082" cy="369332"/>
          </a:xfrm>
          <a:prstGeom prst="rect">
            <a:avLst/>
          </a:prstGeom>
        </p:spPr>
        <p:txBody>
          <a:bodyPr wrap="none">
            <a:spAutoFit/>
          </a:bodyPr>
          <a:lstStyle/>
          <a:p>
            <a:r>
              <a:rPr lang="en-US" dirty="0"/>
              <a:t>+</a:t>
            </a:r>
          </a:p>
        </p:txBody>
      </p:sp>
      <p:sp>
        <p:nvSpPr>
          <p:cNvPr id="57" name="Rectangle 56">
            <a:extLst>
              <a:ext uri="{FF2B5EF4-FFF2-40B4-BE49-F238E27FC236}">
                <a16:creationId xmlns:a16="http://schemas.microsoft.com/office/drawing/2014/main" id="{3AD7C0AA-9916-4B4A-A1A7-B3E8C90487DC}"/>
              </a:ext>
            </a:extLst>
          </p:cNvPr>
          <p:cNvSpPr/>
          <p:nvPr/>
        </p:nvSpPr>
        <p:spPr>
          <a:xfrm>
            <a:off x="8213989" y="3051176"/>
            <a:ext cx="300082" cy="369332"/>
          </a:xfrm>
          <a:prstGeom prst="rect">
            <a:avLst/>
          </a:prstGeom>
        </p:spPr>
        <p:txBody>
          <a:bodyPr wrap="none">
            <a:spAutoFit/>
          </a:bodyPr>
          <a:lstStyle/>
          <a:p>
            <a:r>
              <a:rPr lang="en-US" dirty="0"/>
              <a:t>+</a:t>
            </a:r>
          </a:p>
        </p:txBody>
      </p:sp>
      <p:cxnSp>
        <p:nvCxnSpPr>
          <p:cNvPr id="58" name="Straight Arrow Connector 57">
            <a:extLst>
              <a:ext uri="{FF2B5EF4-FFF2-40B4-BE49-F238E27FC236}">
                <a16:creationId xmlns:a16="http://schemas.microsoft.com/office/drawing/2014/main" id="{D7B6D581-E7BE-4C4D-B678-330B18E03FA1}"/>
              </a:ext>
            </a:extLst>
          </p:cNvPr>
          <p:cNvCxnSpPr>
            <a:cxnSpLocks/>
            <a:endCxn id="55" idx="3"/>
          </p:cNvCxnSpPr>
          <p:nvPr/>
        </p:nvCxnSpPr>
        <p:spPr>
          <a:xfrm flipH="1">
            <a:off x="6853933" y="1808650"/>
            <a:ext cx="638587" cy="46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ED2D9CA-DEC3-FD45-98E9-57E3F3A581F3}"/>
              </a:ext>
            </a:extLst>
          </p:cNvPr>
          <p:cNvCxnSpPr>
            <a:cxnSpLocks/>
          </p:cNvCxnSpPr>
          <p:nvPr/>
        </p:nvCxnSpPr>
        <p:spPr>
          <a:xfrm flipV="1">
            <a:off x="5904564" y="4146230"/>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74B9D7D-59E4-4043-B6A6-F226C3DA692B}"/>
              </a:ext>
            </a:extLst>
          </p:cNvPr>
          <p:cNvSpPr txBox="1"/>
          <p:nvPr/>
        </p:nvSpPr>
        <p:spPr>
          <a:xfrm>
            <a:off x="5885450" y="3764871"/>
            <a:ext cx="2987846" cy="369332"/>
          </a:xfrm>
          <a:prstGeom prst="rect">
            <a:avLst/>
          </a:prstGeom>
          <a:noFill/>
        </p:spPr>
        <p:txBody>
          <a:bodyPr wrap="square" rtlCol="0">
            <a:spAutoFit/>
          </a:bodyPr>
          <a:lstStyle/>
          <a:p>
            <a:r>
              <a:rPr lang="en-US" b="1" dirty="0"/>
              <a:t>0    1    2    4       … 	      K-D-1 	</a:t>
            </a:r>
          </a:p>
        </p:txBody>
      </p:sp>
      <p:sp>
        <p:nvSpPr>
          <p:cNvPr id="61" name="Doughnut 60">
            <a:extLst>
              <a:ext uri="{FF2B5EF4-FFF2-40B4-BE49-F238E27FC236}">
                <a16:creationId xmlns:a16="http://schemas.microsoft.com/office/drawing/2014/main" id="{B62E0981-AFF4-6E43-A5AB-C1221DADC548}"/>
              </a:ext>
            </a:extLst>
          </p:cNvPr>
          <p:cNvSpPr/>
          <p:nvPr/>
        </p:nvSpPr>
        <p:spPr>
          <a:xfrm>
            <a:off x="6496313" y="3755737"/>
            <a:ext cx="376930" cy="369332"/>
          </a:xfrm>
          <a:prstGeom prst="donut">
            <a:avLst>
              <a:gd name="adj" fmla="val 554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90880B5A-395F-5A4E-9268-87BF259C2B8C}"/>
              </a:ext>
            </a:extLst>
          </p:cNvPr>
          <p:cNvSpPr txBox="1"/>
          <p:nvPr/>
        </p:nvSpPr>
        <p:spPr>
          <a:xfrm>
            <a:off x="8873296" y="3862861"/>
            <a:ext cx="1324650" cy="307777"/>
          </a:xfrm>
          <a:prstGeom prst="rect">
            <a:avLst/>
          </a:prstGeom>
          <a:noFill/>
        </p:spPr>
        <p:txBody>
          <a:bodyPr wrap="square" lIns="90000" rtlCol="0">
            <a:spAutoFit/>
          </a:bodyPr>
          <a:lstStyle/>
          <a:p>
            <a:r>
              <a:rPr lang="en-US" sz="1400" dirty="0"/>
              <a:t>Offsets (days)</a:t>
            </a:r>
            <a:endParaRPr lang="en-US" sz="1400" baseline="-25000" dirty="0"/>
          </a:p>
        </p:txBody>
      </p:sp>
      <p:cxnSp>
        <p:nvCxnSpPr>
          <p:cNvPr id="63" name="Straight Connector 62">
            <a:extLst>
              <a:ext uri="{FF2B5EF4-FFF2-40B4-BE49-F238E27FC236}">
                <a16:creationId xmlns:a16="http://schemas.microsoft.com/office/drawing/2014/main" id="{04F8DE5A-95B5-CB45-ADCB-99192E61EC03}"/>
              </a:ext>
            </a:extLst>
          </p:cNvPr>
          <p:cNvCxnSpPr>
            <a:cxnSpLocks/>
          </p:cNvCxnSpPr>
          <p:nvPr/>
        </p:nvCxnSpPr>
        <p:spPr>
          <a:xfrm flipH="1">
            <a:off x="5915263" y="2277790"/>
            <a:ext cx="789713" cy="0"/>
          </a:xfrm>
          <a:prstGeom prst="line">
            <a:avLst/>
          </a:prstGeom>
          <a:ln w="15875">
            <a:prstDash val="dash"/>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85C506B3-30AE-524C-AEE2-D3D8D6279BA3}"/>
              </a:ext>
            </a:extLst>
          </p:cNvPr>
          <p:cNvCxnSpPr>
            <a:cxnSpLocks/>
          </p:cNvCxnSpPr>
          <p:nvPr/>
        </p:nvCxnSpPr>
        <p:spPr>
          <a:xfrm flipV="1">
            <a:off x="1246793" y="324883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44EDE3C-B28D-0847-9E87-6E7D09217B6A}"/>
              </a:ext>
            </a:extLst>
          </p:cNvPr>
          <p:cNvSpPr txBox="1"/>
          <p:nvPr/>
        </p:nvSpPr>
        <p:spPr>
          <a:xfrm>
            <a:off x="1246426" y="3298881"/>
            <a:ext cx="2987846" cy="369332"/>
          </a:xfrm>
          <a:prstGeom prst="rect">
            <a:avLst/>
          </a:prstGeom>
          <a:noFill/>
        </p:spPr>
        <p:txBody>
          <a:bodyPr wrap="square" rtlCol="0">
            <a:spAutoFit/>
          </a:bodyPr>
          <a:lstStyle/>
          <a:p>
            <a:r>
              <a:rPr lang="en-US" b="1" dirty="0"/>
              <a:t>1    2    3    4       … 	      K-D 	</a:t>
            </a:r>
          </a:p>
        </p:txBody>
      </p:sp>
      <p:cxnSp>
        <p:nvCxnSpPr>
          <p:cNvPr id="66" name="Straight Arrow Connector 65">
            <a:extLst>
              <a:ext uri="{FF2B5EF4-FFF2-40B4-BE49-F238E27FC236}">
                <a16:creationId xmlns:a16="http://schemas.microsoft.com/office/drawing/2014/main" id="{0FEF8597-F55B-994D-8F47-85482B80E6E8}"/>
              </a:ext>
            </a:extLst>
          </p:cNvPr>
          <p:cNvCxnSpPr>
            <a:cxnSpLocks/>
          </p:cNvCxnSpPr>
          <p:nvPr/>
        </p:nvCxnSpPr>
        <p:spPr>
          <a:xfrm flipV="1">
            <a:off x="1257125" y="18601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1D7220-FFC5-304E-AA51-C118522B1C7E}"/>
              </a:ext>
            </a:extLst>
          </p:cNvPr>
          <p:cNvSpPr/>
          <p:nvPr/>
        </p:nvSpPr>
        <p:spPr>
          <a:xfrm>
            <a:off x="575528" y="1714323"/>
            <a:ext cx="681597" cy="369332"/>
          </a:xfrm>
          <a:prstGeom prst="rect">
            <a:avLst/>
          </a:prstGeom>
        </p:spPr>
        <p:txBody>
          <a:bodyPr wrap="none">
            <a:spAutoFit/>
          </a:bodyPr>
          <a:lstStyle/>
          <a:p>
            <a:r>
              <a:rPr lang="en-US" dirty="0"/>
              <a:t>P(F</a:t>
            </a:r>
            <a:r>
              <a:rPr lang="en-US" baseline="-25000" dirty="0"/>
              <a:t>1</a:t>
            </a:r>
            <a:r>
              <a:rPr lang="en-US" dirty="0"/>
              <a:t>) </a:t>
            </a:r>
          </a:p>
        </p:txBody>
      </p:sp>
      <p:sp>
        <p:nvSpPr>
          <p:cNvPr id="68" name="Rectangle 67">
            <a:extLst>
              <a:ext uri="{FF2B5EF4-FFF2-40B4-BE49-F238E27FC236}">
                <a16:creationId xmlns:a16="http://schemas.microsoft.com/office/drawing/2014/main" id="{7ADFB77A-0FE5-8642-8817-07AC7D1B18E6}"/>
              </a:ext>
            </a:extLst>
          </p:cNvPr>
          <p:cNvSpPr/>
          <p:nvPr/>
        </p:nvSpPr>
        <p:spPr>
          <a:xfrm>
            <a:off x="1245994" y="2619699"/>
            <a:ext cx="300082" cy="369332"/>
          </a:xfrm>
          <a:prstGeom prst="rect">
            <a:avLst/>
          </a:prstGeom>
        </p:spPr>
        <p:txBody>
          <a:bodyPr wrap="none">
            <a:spAutoFit/>
          </a:bodyPr>
          <a:lstStyle/>
          <a:p>
            <a:r>
              <a:rPr lang="en-US" dirty="0"/>
              <a:t>+</a:t>
            </a:r>
          </a:p>
        </p:txBody>
      </p:sp>
      <p:sp>
        <p:nvSpPr>
          <p:cNvPr id="69" name="Rectangle 68">
            <a:extLst>
              <a:ext uri="{FF2B5EF4-FFF2-40B4-BE49-F238E27FC236}">
                <a16:creationId xmlns:a16="http://schemas.microsoft.com/office/drawing/2014/main" id="{83DBB9AF-0A9D-8B45-B982-CD7E19C8F35E}"/>
              </a:ext>
            </a:extLst>
          </p:cNvPr>
          <p:cNvSpPr/>
          <p:nvPr/>
        </p:nvSpPr>
        <p:spPr>
          <a:xfrm>
            <a:off x="1557354" y="2616645"/>
            <a:ext cx="300082" cy="369332"/>
          </a:xfrm>
          <a:prstGeom prst="rect">
            <a:avLst/>
          </a:prstGeom>
        </p:spPr>
        <p:txBody>
          <a:bodyPr wrap="none">
            <a:spAutoFit/>
          </a:bodyPr>
          <a:lstStyle/>
          <a:p>
            <a:r>
              <a:rPr lang="en-US" dirty="0"/>
              <a:t>+</a:t>
            </a:r>
          </a:p>
        </p:txBody>
      </p:sp>
      <p:sp>
        <p:nvSpPr>
          <p:cNvPr id="70" name="Rectangle 69">
            <a:extLst>
              <a:ext uri="{FF2B5EF4-FFF2-40B4-BE49-F238E27FC236}">
                <a16:creationId xmlns:a16="http://schemas.microsoft.com/office/drawing/2014/main" id="{6B7FB6AB-B16F-5D46-B8D2-C0F839FE921B}"/>
              </a:ext>
            </a:extLst>
          </p:cNvPr>
          <p:cNvSpPr/>
          <p:nvPr/>
        </p:nvSpPr>
        <p:spPr>
          <a:xfrm>
            <a:off x="1899037" y="2623490"/>
            <a:ext cx="300082" cy="369332"/>
          </a:xfrm>
          <a:prstGeom prst="rect">
            <a:avLst/>
          </a:prstGeom>
        </p:spPr>
        <p:txBody>
          <a:bodyPr wrap="none">
            <a:spAutoFit/>
          </a:bodyPr>
          <a:lstStyle/>
          <a:p>
            <a:r>
              <a:rPr lang="en-US" dirty="0"/>
              <a:t>+</a:t>
            </a:r>
          </a:p>
        </p:txBody>
      </p:sp>
      <p:sp>
        <p:nvSpPr>
          <p:cNvPr id="71" name="Rectangle 70">
            <a:extLst>
              <a:ext uri="{FF2B5EF4-FFF2-40B4-BE49-F238E27FC236}">
                <a16:creationId xmlns:a16="http://schemas.microsoft.com/office/drawing/2014/main" id="{C1D5B5CC-545A-AF4F-A672-72A071037035}"/>
              </a:ext>
            </a:extLst>
          </p:cNvPr>
          <p:cNvSpPr/>
          <p:nvPr/>
        </p:nvSpPr>
        <p:spPr>
          <a:xfrm>
            <a:off x="2234219" y="2616645"/>
            <a:ext cx="300082" cy="369332"/>
          </a:xfrm>
          <a:prstGeom prst="rect">
            <a:avLst/>
          </a:prstGeom>
        </p:spPr>
        <p:txBody>
          <a:bodyPr wrap="none">
            <a:spAutoFit/>
          </a:bodyPr>
          <a:lstStyle/>
          <a:p>
            <a:r>
              <a:rPr lang="en-US" dirty="0"/>
              <a:t>+</a:t>
            </a:r>
          </a:p>
        </p:txBody>
      </p:sp>
      <p:sp>
        <p:nvSpPr>
          <p:cNvPr id="72" name="Rectangle 71">
            <a:extLst>
              <a:ext uri="{FF2B5EF4-FFF2-40B4-BE49-F238E27FC236}">
                <a16:creationId xmlns:a16="http://schemas.microsoft.com/office/drawing/2014/main" id="{556344D7-F42B-0547-BF71-7FE5AD831637}"/>
              </a:ext>
            </a:extLst>
          </p:cNvPr>
          <p:cNvSpPr/>
          <p:nvPr/>
        </p:nvSpPr>
        <p:spPr>
          <a:xfrm>
            <a:off x="3538060" y="2616645"/>
            <a:ext cx="300082" cy="369332"/>
          </a:xfrm>
          <a:prstGeom prst="rect">
            <a:avLst/>
          </a:prstGeom>
        </p:spPr>
        <p:txBody>
          <a:bodyPr wrap="none">
            <a:spAutoFit/>
          </a:bodyPr>
          <a:lstStyle/>
          <a:p>
            <a:r>
              <a:rPr lang="en-US" dirty="0"/>
              <a:t>+</a:t>
            </a:r>
          </a:p>
        </p:txBody>
      </p:sp>
      <p:cxnSp>
        <p:nvCxnSpPr>
          <p:cNvPr id="73" name="Straight Arrow Connector 72">
            <a:extLst>
              <a:ext uri="{FF2B5EF4-FFF2-40B4-BE49-F238E27FC236}">
                <a16:creationId xmlns:a16="http://schemas.microsoft.com/office/drawing/2014/main" id="{277CDB81-47CB-234B-8182-6C03E0C523F1}"/>
              </a:ext>
            </a:extLst>
          </p:cNvPr>
          <p:cNvCxnSpPr>
            <a:cxnSpLocks/>
          </p:cNvCxnSpPr>
          <p:nvPr/>
        </p:nvCxnSpPr>
        <p:spPr>
          <a:xfrm flipV="1">
            <a:off x="1246426" y="4084085"/>
            <a:ext cx="297714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D8DA2ED-DF9D-374D-9C1D-4417D8AD93CB}"/>
              </a:ext>
            </a:extLst>
          </p:cNvPr>
          <p:cNvSpPr txBox="1"/>
          <p:nvPr/>
        </p:nvSpPr>
        <p:spPr>
          <a:xfrm>
            <a:off x="1227312" y="3702726"/>
            <a:ext cx="2987846" cy="369332"/>
          </a:xfrm>
          <a:prstGeom prst="rect">
            <a:avLst/>
          </a:prstGeom>
          <a:noFill/>
        </p:spPr>
        <p:txBody>
          <a:bodyPr wrap="square" rtlCol="0">
            <a:spAutoFit/>
          </a:bodyPr>
          <a:lstStyle/>
          <a:p>
            <a:r>
              <a:rPr lang="en-US" b="1" dirty="0"/>
              <a:t>0    1    2    4       … 	      K-D-1 	</a:t>
            </a:r>
          </a:p>
        </p:txBody>
      </p:sp>
      <p:pic>
        <p:nvPicPr>
          <p:cNvPr id="10" name="Picture 9">
            <a:extLst>
              <a:ext uri="{FF2B5EF4-FFF2-40B4-BE49-F238E27FC236}">
                <a16:creationId xmlns:a16="http://schemas.microsoft.com/office/drawing/2014/main" id="{6AD17A35-3B7A-124C-8AAB-53D9BAE6B117}"/>
              </a:ext>
            </a:extLst>
          </p:cNvPr>
          <p:cNvPicPr>
            <a:picLocks noChangeAspect="1"/>
          </p:cNvPicPr>
          <p:nvPr/>
        </p:nvPicPr>
        <p:blipFill>
          <a:blip r:embed="rId6"/>
          <a:stretch>
            <a:fillRect/>
          </a:stretch>
        </p:blipFill>
        <p:spPr>
          <a:xfrm>
            <a:off x="2860674" y="5302356"/>
            <a:ext cx="6614631" cy="1357214"/>
          </a:xfrm>
          <a:prstGeom prst="rect">
            <a:avLst/>
          </a:prstGeom>
        </p:spPr>
      </p:pic>
      <p:sp>
        <p:nvSpPr>
          <p:cNvPr id="42" name="TextBox 41">
            <a:extLst>
              <a:ext uri="{FF2B5EF4-FFF2-40B4-BE49-F238E27FC236}">
                <a16:creationId xmlns:a16="http://schemas.microsoft.com/office/drawing/2014/main" id="{08879498-83A5-4E40-9F7A-AD8E8EBC51FB}"/>
              </a:ext>
            </a:extLst>
          </p:cNvPr>
          <p:cNvSpPr txBox="1"/>
          <p:nvPr/>
        </p:nvSpPr>
        <p:spPr>
          <a:xfrm>
            <a:off x="704475" y="5578653"/>
            <a:ext cx="1555668" cy="369332"/>
          </a:xfrm>
          <a:prstGeom prst="rect">
            <a:avLst/>
          </a:prstGeom>
          <a:noFill/>
        </p:spPr>
        <p:txBody>
          <a:bodyPr wrap="square" rtlCol="0">
            <a:spAutoFit/>
          </a:bodyPr>
          <a:lstStyle/>
          <a:p>
            <a:r>
              <a:rPr lang="en-US" b="1" dirty="0"/>
              <a:t>Averaging</a:t>
            </a:r>
          </a:p>
        </p:txBody>
      </p:sp>
      <p:sp>
        <p:nvSpPr>
          <p:cNvPr id="43" name="TextBox 42">
            <a:extLst>
              <a:ext uri="{FF2B5EF4-FFF2-40B4-BE49-F238E27FC236}">
                <a16:creationId xmlns:a16="http://schemas.microsoft.com/office/drawing/2014/main" id="{4966EDB9-E9B2-094B-9223-96D97D0932CC}"/>
              </a:ext>
            </a:extLst>
          </p:cNvPr>
          <p:cNvSpPr txBox="1"/>
          <p:nvPr/>
        </p:nvSpPr>
        <p:spPr>
          <a:xfrm>
            <a:off x="708737" y="4718552"/>
            <a:ext cx="1555668" cy="369332"/>
          </a:xfrm>
          <a:prstGeom prst="rect">
            <a:avLst/>
          </a:prstGeom>
          <a:noFill/>
        </p:spPr>
        <p:txBody>
          <a:bodyPr wrap="square" rtlCol="0">
            <a:spAutoFit/>
          </a:bodyPr>
          <a:lstStyle/>
          <a:p>
            <a:r>
              <a:rPr lang="en-US" b="1" dirty="0"/>
              <a:t>Update P(</a:t>
            </a:r>
            <a:r>
              <a:rPr lang="en-US" b="1" dirty="0" err="1"/>
              <a:t>F</a:t>
            </a:r>
            <a:r>
              <a:rPr lang="en-US" b="1" baseline="-25000" dirty="0" err="1"/>
              <a:t>n</a:t>
            </a:r>
            <a:r>
              <a:rPr lang="en-US" b="1" dirty="0"/>
              <a:t>)</a:t>
            </a:r>
          </a:p>
        </p:txBody>
      </p:sp>
    </p:spTree>
    <p:extLst>
      <p:ext uri="{BB962C8B-B14F-4D97-AF65-F5344CB8AC3E}">
        <p14:creationId xmlns:p14="http://schemas.microsoft.com/office/powerpoint/2010/main" val="873784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E-step: Bayes theorem</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pic>
        <p:nvPicPr>
          <p:cNvPr id="5" name="Picture 4">
            <a:extLst>
              <a:ext uri="{FF2B5EF4-FFF2-40B4-BE49-F238E27FC236}">
                <a16:creationId xmlns:a16="http://schemas.microsoft.com/office/drawing/2014/main" id="{AF787B16-CC37-DE44-989C-D5701B9F966C}"/>
              </a:ext>
            </a:extLst>
          </p:cNvPr>
          <p:cNvPicPr>
            <a:picLocks noChangeAspect="1"/>
          </p:cNvPicPr>
          <p:nvPr/>
        </p:nvPicPr>
        <p:blipFill>
          <a:blip r:embed="rId3"/>
          <a:stretch>
            <a:fillRect/>
          </a:stretch>
        </p:blipFill>
        <p:spPr>
          <a:xfrm>
            <a:off x="764556" y="3414621"/>
            <a:ext cx="9058023" cy="1137071"/>
          </a:xfrm>
          <a:prstGeom prst="rect">
            <a:avLst/>
          </a:prstGeom>
        </p:spPr>
      </p:pic>
      <p:pic>
        <p:nvPicPr>
          <p:cNvPr id="6" name="Picture 5">
            <a:extLst>
              <a:ext uri="{FF2B5EF4-FFF2-40B4-BE49-F238E27FC236}">
                <a16:creationId xmlns:a16="http://schemas.microsoft.com/office/drawing/2014/main" id="{9E5E3792-6D0C-9E4C-88EA-915EA74F6D4F}"/>
              </a:ext>
            </a:extLst>
          </p:cNvPr>
          <p:cNvPicPr>
            <a:picLocks noChangeAspect="1"/>
          </p:cNvPicPr>
          <p:nvPr/>
        </p:nvPicPr>
        <p:blipFill>
          <a:blip r:embed="rId4"/>
          <a:stretch>
            <a:fillRect/>
          </a:stretch>
        </p:blipFill>
        <p:spPr>
          <a:xfrm>
            <a:off x="2846028" y="5364992"/>
            <a:ext cx="7978772" cy="1214161"/>
          </a:xfrm>
          <a:prstGeom prst="rect">
            <a:avLst/>
          </a:prstGeom>
        </p:spPr>
      </p:pic>
      <p:pic>
        <p:nvPicPr>
          <p:cNvPr id="7" name="Picture 6">
            <a:extLst>
              <a:ext uri="{FF2B5EF4-FFF2-40B4-BE49-F238E27FC236}">
                <a16:creationId xmlns:a16="http://schemas.microsoft.com/office/drawing/2014/main" id="{9A105BE0-29B5-414B-BB69-D3FF18277008}"/>
              </a:ext>
            </a:extLst>
          </p:cNvPr>
          <p:cNvPicPr>
            <a:picLocks noChangeAspect="1"/>
          </p:cNvPicPr>
          <p:nvPr/>
        </p:nvPicPr>
        <p:blipFill>
          <a:blip r:embed="rId5"/>
          <a:stretch>
            <a:fillRect/>
          </a:stretch>
        </p:blipFill>
        <p:spPr>
          <a:xfrm>
            <a:off x="2846028" y="4840596"/>
            <a:ext cx="4374835" cy="578172"/>
          </a:xfrm>
          <a:prstGeom prst="rect">
            <a:avLst/>
          </a:prstGeom>
        </p:spPr>
      </p:pic>
      <p:pic>
        <p:nvPicPr>
          <p:cNvPr id="8" name="Picture 7">
            <a:extLst>
              <a:ext uri="{FF2B5EF4-FFF2-40B4-BE49-F238E27FC236}">
                <a16:creationId xmlns:a16="http://schemas.microsoft.com/office/drawing/2014/main" id="{ADDF0D62-93BB-EE43-A169-0A45A91B666F}"/>
              </a:ext>
            </a:extLst>
          </p:cNvPr>
          <p:cNvPicPr>
            <a:picLocks noChangeAspect="1"/>
          </p:cNvPicPr>
          <p:nvPr/>
        </p:nvPicPr>
        <p:blipFill>
          <a:blip r:embed="rId6"/>
          <a:stretch>
            <a:fillRect/>
          </a:stretch>
        </p:blipFill>
        <p:spPr>
          <a:xfrm>
            <a:off x="928428" y="1064272"/>
            <a:ext cx="5762444" cy="944347"/>
          </a:xfrm>
          <a:prstGeom prst="rect">
            <a:avLst/>
          </a:prstGeom>
        </p:spPr>
      </p:pic>
      <p:pic>
        <p:nvPicPr>
          <p:cNvPr id="9" name="Picture 8">
            <a:extLst>
              <a:ext uri="{FF2B5EF4-FFF2-40B4-BE49-F238E27FC236}">
                <a16:creationId xmlns:a16="http://schemas.microsoft.com/office/drawing/2014/main" id="{29BDC968-A592-4D43-B5DE-1D4AE11526DD}"/>
              </a:ext>
            </a:extLst>
          </p:cNvPr>
          <p:cNvPicPr>
            <a:picLocks noChangeAspect="1"/>
          </p:cNvPicPr>
          <p:nvPr/>
        </p:nvPicPr>
        <p:blipFill>
          <a:blip r:embed="rId7"/>
          <a:stretch>
            <a:fillRect/>
          </a:stretch>
        </p:blipFill>
        <p:spPr>
          <a:xfrm>
            <a:off x="928427" y="2148788"/>
            <a:ext cx="8210035" cy="1059981"/>
          </a:xfrm>
          <a:prstGeom prst="rect">
            <a:avLst/>
          </a:prstGeom>
        </p:spPr>
      </p:pic>
      <p:sp>
        <p:nvSpPr>
          <p:cNvPr id="10" name="TextBox 9">
            <a:extLst>
              <a:ext uri="{FF2B5EF4-FFF2-40B4-BE49-F238E27FC236}">
                <a16:creationId xmlns:a16="http://schemas.microsoft.com/office/drawing/2014/main" id="{0B0E280F-C7A4-C244-A1A6-1BFF1FF5774A}"/>
              </a:ext>
            </a:extLst>
          </p:cNvPr>
          <p:cNvSpPr txBox="1"/>
          <p:nvPr/>
        </p:nvSpPr>
        <p:spPr>
          <a:xfrm>
            <a:off x="233924" y="555451"/>
            <a:ext cx="7097520" cy="369332"/>
          </a:xfrm>
          <a:prstGeom prst="rect">
            <a:avLst/>
          </a:prstGeom>
          <a:noFill/>
        </p:spPr>
        <p:txBody>
          <a:bodyPr wrap="none" rtlCol="0">
            <a:spAutoFit/>
          </a:bodyPr>
          <a:lstStyle/>
          <a:p>
            <a:r>
              <a:rPr lang="en-US" dirty="0"/>
              <a:t>Given a set of measured values </a:t>
            </a:r>
            <a:r>
              <a:rPr lang="en-US" dirty="0" err="1"/>
              <a:t>V</a:t>
            </a:r>
            <a:r>
              <a:rPr lang="en-US" baseline="-25000" dirty="0" err="1"/>
              <a:t>n</a:t>
            </a:r>
            <a:r>
              <a:rPr lang="en-US" dirty="0"/>
              <a:t>, Z and S fixed from the previous M-step:</a:t>
            </a:r>
          </a:p>
        </p:txBody>
      </p:sp>
      <p:sp>
        <p:nvSpPr>
          <p:cNvPr id="11" name="TextBox 10">
            <a:extLst>
              <a:ext uri="{FF2B5EF4-FFF2-40B4-BE49-F238E27FC236}">
                <a16:creationId xmlns:a16="http://schemas.microsoft.com/office/drawing/2014/main" id="{75632E30-9A19-EE4A-AE19-7C43894680F4}"/>
              </a:ext>
            </a:extLst>
          </p:cNvPr>
          <p:cNvSpPr txBox="1"/>
          <p:nvPr/>
        </p:nvSpPr>
        <p:spPr>
          <a:xfrm>
            <a:off x="1367200" y="5817272"/>
            <a:ext cx="1416798" cy="369332"/>
          </a:xfrm>
          <a:prstGeom prst="rect">
            <a:avLst/>
          </a:prstGeom>
          <a:noFill/>
        </p:spPr>
        <p:txBody>
          <a:bodyPr wrap="none" rtlCol="0">
            <a:spAutoFit/>
          </a:bodyPr>
          <a:lstStyle/>
          <a:p>
            <a:r>
              <a:rPr lang="en-US" dirty="0"/>
              <a:t>Vertical shift:</a:t>
            </a:r>
          </a:p>
        </p:txBody>
      </p:sp>
    </p:spTree>
    <p:extLst>
      <p:ext uri="{BB962C8B-B14F-4D97-AF65-F5344CB8AC3E}">
        <p14:creationId xmlns:p14="http://schemas.microsoft.com/office/powerpoint/2010/main" val="3401509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M-step: maximum likelihood estimator Z and S</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pic>
        <p:nvPicPr>
          <p:cNvPr id="4" name="Picture 3">
            <a:extLst>
              <a:ext uri="{FF2B5EF4-FFF2-40B4-BE49-F238E27FC236}">
                <a16:creationId xmlns:a16="http://schemas.microsoft.com/office/drawing/2014/main" id="{FCC53E0C-3998-A04C-A9B4-E283EBCC2E93}"/>
              </a:ext>
            </a:extLst>
          </p:cNvPr>
          <p:cNvPicPr>
            <a:picLocks noChangeAspect="1"/>
          </p:cNvPicPr>
          <p:nvPr/>
        </p:nvPicPr>
        <p:blipFill>
          <a:blip r:embed="rId3"/>
          <a:stretch>
            <a:fillRect/>
          </a:stretch>
        </p:blipFill>
        <p:spPr>
          <a:xfrm>
            <a:off x="3130020" y="1468189"/>
            <a:ext cx="3430254" cy="871470"/>
          </a:xfrm>
          <a:prstGeom prst="rect">
            <a:avLst/>
          </a:prstGeom>
        </p:spPr>
      </p:pic>
      <p:sp>
        <p:nvSpPr>
          <p:cNvPr id="7" name="TextBox 6">
            <a:extLst>
              <a:ext uri="{FF2B5EF4-FFF2-40B4-BE49-F238E27FC236}">
                <a16:creationId xmlns:a16="http://schemas.microsoft.com/office/drawing/2014/main" id="{F0C5FF17-59BE-EF49-81F2-89670D1D3C48}"/>
              </a:ext>
            </a:extLst>
          </p:cNvPr>
          <p:cNvSpPr txBox="1"/>
          <p:nvPr/>
        </p:nvSpPr>
        <p:spPr>
          <a:xfrm>
            <a:off x="233924" y="555451"/>
            <a:ext cx="10159512" cy="369332"/>
          </a:xfrm>
          <a:prstGeom prst="rect">
            <a:avLst/>
          </a:prstGeom>
          <a:noFill/>
        </p:spPr>
        <p:txBody>
          <a:bodyPr wrap="none" rtlCol="0">
            <a:spAutoFit/>
          </a:bodyPr>
          <a:lstStyle/>
          <a:p>
            <a:r>
              <a:rPr lang="en-US" dirty="0"/>
              <a:t>Given a set of measured values </a:t>
            </a:r>
            <a:r>
              <a:rPr lang="en-US" dirty="0" err="1"/>
              <a:t>V</a:t>
            </a:r>
            <a:r>
              <a:rPr lang="en-US" baseline="-25000" dirty="0" err="1"/>
              <a:t>n</a:t>
            </a:r>
            <a:r>
              <a:rPr lang="en-US" dirty="0"/>
              <a:t>, and the offset probability distribution </a:t>
            </a:r>
            <a:r>
              <a:rPr lang="en-US" dirty="0" err="1"/>
              <a:t>F</a:t>
            </a:r>
            <a:r>
              <a:rPr lang="en-US" baseline="-25000" dirty="0" err="1"/>
              <a:t>n</a:t>
            </a:r>
            <a:r>
              <a:rPr lang="en-US" dirty="0"/>
              <a:t> fixed from the previous E-step:</a:t>
            </a:r>
          </a:p>
        </p:txBody>
      </p:sp>
      <p:sp>
        <p:nvSpPr>
          <p:cNvPr id="8" name="TextBox 7">
            <a:extLst>
              <a:ext uri="{FF2B5EF4-FFF2-40B4-BE49-F238E27FC236}">
                <a16:creationId xmlns:a16="http://schemas.microsoft.com/office/drawing/2014/main" id="{0A109513-45CD-E24A-9B55-C80F172B4D9B}"/>
              </a:ext>
            </a:extLst>
          </p:cNvPr>
          <p:cNvSpPr txBox="1"/>
          <p:nvPr/>
        </p:nvSpPr>
        <p:spPr>
          <a:xfrm>
            <a:off x="930685" y="5312913"/>
            <a:ext cx="1719830" cy="369332"/>
          </a:xfrm>
          <a:prstGeom prst="rect">
            <a:avLst/>
          </a:prstGeom>
          <a:noFill/>
        </p:spPr>
        <p:txBody>
          <a:bodyPr wrap="none" rtlCol="0">
            <a:spAutoFit/>
          </a:bodyPr>
          <a:lstStyle/>
          <a:p>
            <a:r>
              <a:rPr lang="en-US" dirty="0"/>
              <a:t>Yes/no function:</a:t>
            </a:r>
          </a:p>
        </p:txBody>
      </p:sp>
      <p:sp>
        <p:nvSpPr>
          <p:cNvPr id="11" name="Freeform 10">
            <a:extLst>
              <a:ext uri="{FF2B5EF4-FFF2-40B4-BE49-F238E27FC236}">
                <a16:creationId xmlns:a16="http://schemas.microsoft.com/office/drawing/2014/main" id="{226146CD-3F0C-E543-9C1D-9BED37F456E7}"/>
              </a:ext>
            </a:extLst>
          </p:cNvPr>
          <p:cNvSpPr/>
          <p:nvPr/>
        </p:nvSpPr>
        <p:spPr>
          <a:xfrm>
            <a:off x="7364930" y="5066486"/>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8A75623-F776-9F4D-BC26-B4854F3385E6}"/>
              </a:ext>
            </a:extLst>
          </p:cNvPr>
          <p:cNvSpPr/>
          <p:nvPr/>
        </p:nvSpPr>
        <p:spPr>
          <a:xfrm flipV="1">
            <a:off x="9654000" y="5056875"/>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6E2525B-3089-6C48-A0D0-3F54D12D2CE5}"/>
              </a:ext>
            </a:extLst>
          </p:cNvPr>
          <p:cNvSpPr/>
          <p:nvPr/>
        </p:nvSpPr>
        <p:spPr>
          <a:xfrm>
            <a:off x="10377672" y="5022979"/>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cxnSp>
        <p:nvCxnSpPr>
          <p:cNvPr id="14" name="Straight Arrow Connector 13">
            <a:extLst>
              <a:ext uri="{FF2B5EF4-FFF2-40B4-BE49-F238E27FC236}">
                <a16:creationId xmlns:a16="http://schemas.microsoft.com/office/drawing/2014/main" id="{DFABB4A9-9F0B-9240-B99A-8F9932B24CD0}"/>
              </a:ext>
            </a:extLst>
          </p:cNvPr>
          <p:cNvCxnSpPr>
            <a:cxnSpLocks/>
          </p:cNvCxnSpPr>
          <p:nvPr/>
        </p:nvCxnSpPr>
        <p:spPr>
          <a:xfrm>
            <a:off x="6713824" y="6245619"/>
            <a:ext cx="66015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15DBFCCA-4538-0448-BC87-1532705F293D}"/>
              </a:ext>
            </a:extLst>
          </p:cNvPr>
          <p:cNvPicPr>
            <a:picLocks noChangeAspect="1"/>
          </p:cNvPicPr>
          <p:nvPr/>
        </p:nvPicPr>
        <p:blipFill>
          <a:blip r:embed="rId4"/>
          <a:stretch>
            <a:fillRect/>
          </a:stretch>
        </p:blipFill>
        <p:spPr>
          <a:xfrm>
            <a:off x="2795044" y="4997052"/>
            <a:ext cx="3557427" cy="1062608"/>
          </a:xfrm>
          <a:prstGeom prst="rect">
            <a:avLst/>
          </a:prstGeom>
        </p:spPr>
      </p:pic>
      <p:cxnSp>
        <p:nvCxnSpPr>
          <p:cNvPr id="21" name="Straight Arrow Connector 20">
            <a:extLst>
              <a:ext uri="{FF2B5EF4-FFF2-40B4-BE49-F238E27FC236}">
                <a16:creationId xmlns:a16="http://schemas.microsoft.com/office/drawing/2014/main" id="{957C9E37-4AA0-A54D-B3E9-4379B861571A}"/>
              </a:ext>
            </a:extLst>
          </p:cNvPr>
          <p:cNvCxnSpPr>
            <a:cxnSpLocks/>
          </p:cNvCxnSpPr>
          <p:nvPr/>
        </p:nvCxnSpPr>
        <p:spPr>
          <a:xfrm flipV="1">
            <a:off x="6570973" y="6532912"/>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00CD988-FFC9-CF4E-A0E6-76399931BD31}"/>
              </a:ext>
            </a:extLst>
          </p:cNvPr>
          <p:cNvSpPr txBox="1"/>
          <p:nvPr/>
        </p:nvSpPr>
        <p:spPr>
          <a:xfrm>
            <a:off x="9742490" y="6148660"/>
            <a:ext cx="1324650" cy="307777"/>
          </a:xfrm>
          <a:prstGeom prst="rect">
            <a:avLst/>
          </a:prstGeom>
          <a:noFill/>
        </p:spPr>
        <p:txBody>
          <a:bodyPr wrap="square" lIns="90000" rtlCol="0">
            <a:spAutoFit/>
          </a:bodyPr>
          <a:lstStyle/>
          <a:p>
            <a:r>
              <a:rPr lang="en-US" sz="1400" dirty="0"/>
              <a:t>Time (days)</a:t>
            </a:r>
            <a:endParaRPr lang="en-US" sz="1400" baseline="-25000" dirty="0"/>
          </a:p>
        </p:txBody>
      </p:sp>
      <p:sp>
        <p:nvSpPr>
          <p:cNvPr id="23" name="TextBox 22">
            <a:extLst>
              <a:ext uri="{FF2B5EF4-FFF2-40B4-BE49-F238E27FC236}">
                <a16:creationId xmlns:a16="http://schemas.microsoft.com/office/drawing/2014/main" id="{55F61CDD-DA92-6B4E-84E8-EEBB7B8E6AD0}"/>
              </a:ext>
            </a:extLst>
          </p:cNvPr>
          <p:cNvSpPr txBox="1"/>
          <p:nvPr/>
        </p:nvSpPr>
        <p:spPr>
          <a:xfrm>
            <a:off x="6560274" y="6550745"/>
            <a:ext cx="4250294" cy="646331"/>
          </a:xfrm>
          <a:prstGeom prst="rect">
            <a:avLst/>
          </a:prstGeom>
          <a:noFill/>
        </p:spPr>
        <p:txBody>
          <a:bodyPr wrap="square" rtlCol="0">
            <a:spAutoFit/>
          </a:bodyPr>
          <a:lstStyle/>
          <a:p>
            <a:r>
              <a:rPr lang="en-US" b="1" dirty="0"/>
              <a:t>1    2    3    4   	        …		K	</a:t>
            </a:r>
          </a:p>
        </p:txBody>
      </p:sp>
      <p:cxnSp>
        <p:nvCxnSpPr>
          <p:cNvPr id="26" name="Straight Connector 25">
            <a:extLst>
              <a:ext uri="{FF2B5EF4-FFF2-40B4-BE49-F238E27FC236}">
                <a16:creationId xmlns:a16="http://schemas.microsoft.com/office/drawing/2014/main" id="{1B73EB84-C045-854B-A932-246358CBD892}"/>
              </a:ext>
            </a:extLst>
          </p:cNvPr>
          <p:cNvCxnSpPr>
            <a:cxnSpLocks/>
          </p:cNvCxnSpPr>
          <p:nvPr/>
        </p:nvCxnSpPr>
        <p:spPr>
          <a:xfrm>
            <a:off x="7367604" y="5022979"/>
            <a:ext cx="0" cy="1509933"/>
          </a:xfrm>
          <a:prstGeom prst="line">
            <a:avLst/>
          </a:prstGeom>
          <a:ln w="25400">
            <a:prstDash val="dash"/>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FC0AEC3-E17C-C44B-865F-F8130AFDA20B}"/>
              </a:ext>
            </a:extLst>
          </p:cNvPr>
          <p:cNvCxnSpPr>
            <a:cxnSpLocks/>
          </p:cNvCxnSpPr>
          <p:nvPr/>
        </p:nvCxnSpPr>
        <p:spPr>
          <a:xfrm>
            <a:off x="6713824" y="5033913"/>
            <a:ext cx="0" cy="1509933"/>
          </a:xfrm>
          <a:prstGeom prst="line">
            <a:avLst/>
          </a:prstGeom>
          <a:ln w="25400">
            <a:prstDash val="dash"/>
          </a:ln>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02BD69C9-AFC9-014A-9B55-2B89E6F46179}"/>
              </a:ext>
            </a:extLst>
          </p:cNvPr>
          <p:cNvPicPr>
            <a:picLocks noChangeAspect="1"/>
          </p:cNvPicPr>
          <p:nvPr/>
        </p:nvPicPr>
        <p:blipFill>
          <a:blip r:embed="rId5"/>
          <a:stretch>
            <a:fillRect/>
          </a:stretch>
        </p:blipFill>
        <p:spPr>
          <a:xfrm>
            <a:off x="8685421" y="4760028"/>
            <a:ext cx="563803" cy="281902"/>
          </a:xfrm>
          <a:prstGeom prst="rect">
            <a:avLst/>
          </a:prstGeom>
        </p:spPr>
      </p:pic>
      <p:pic>
        <p:nvPicPr>
          <p:cNvPr id="34" name="Picture 33">
            <a:extLst>
              <a:ext uri="{FF2B5EF4-FFF2-40B4-BE49-F238E27FC236}">
                <a16:creationId xmlns:a16="http://schemas.microsoft.com/office/drawing/2014/main" id="{FF2D0208-4206-6249-90A2-91F3102478E6}"/>
              </a:ext>
            </a:extLst>
          </p:cNvPr>
          <p:cNvPicPr>
            <a:picLocks noChangeAspect="1"/>
          </p:cNvPicPr>
          <p:nvPr/>
        </p:nvPicPr>
        <p:blipFill>
          <a:blip r:embed="rId6"/>
          <a:stretch>
            <a:fillRect/>
          </a:stretch>
        </p:blipFill>
        <p:spPr>
          <a:xfrm>
            <a:off x="6789643" y="4812299"/>
            <a:ext cx="496795" cy="244576"/>
          </a:xfrm>
          <a:prstGeom prst="rect">
            <a:avLst/>
          </a:prstGeom>
        </p:spPr>
      </p:pic>
      <p:pic>
        <p:nvPicPr>
          <p:cNvPr id="38" name="Picture 37">
            <a:extLst>
              <a:ext uri="{FF2B5EF4-FFF2-40B4-BE49-F238E27FC236}">
                <a16:creationId xmlns:a16="http://schemas.microsoft.com/office/drawing/2014/main" id="{38871EB3-3516-604F-BB67-1841ACAA7C73}"/>
              </a:ext>
            </a:extLst>
          </p:cNvPr>
          <p:cNvPicPr>
            <a:picLocks noChangeAspect="1"/>
          </p:cNvPicPr>
          <p:nvPr/>
        </p:nvPicPr>
        <p:blipFill>
          <a:blip r:embed="rId7"/>
          <a:stretch>
            <a:fillRect/>
          </a:stretch>
        </p:blipFill>
        <p:spPr>
          <a:xfrm>
            <a:off x="563438" y="2467021"/>
            <a:ext cx="8685786" cy="1782181"/>
          </a:xfrm>
          <a:prstGeom prst="rect">
            <a:avLst/>
          </a:prstGeom>
        </p:spPr>
      </p:pic>
    </p:spTree>
    <p:extLst>
      <p:ext uri="{BB962C8B-B14F-4D97-AF65-F5344CB8AC3E}">
        <p14:creationId xmlns:p14="http://schemas.microsoft.com/office/powerpoint/2010/main" val="2710103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Extension to multiple classes inference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pic>
        <p:nvPicPr>
          <p:cNvPr id="6" name="Picture 5">
            <a:extLst>
              <a:ext uri="{FF2B5EF4-FFF2-40B4-BE49-F238E27FC236}">
                <a16:creationId xmlns:a16="http://schemas.microsoft.com/office/drawing/2014/main" id="{31338DF6-46F3-5C49-BD9A-24F0B0175695}"/>
              </a:ext>
            </a:extLst>
          </p:cNvPr>
          <p:cNvPicPr>
            <a:picLocks noChangeAspect="1"/>
          </p:cNvPicPr>
          <p:nvPr/>
        </p:nvPicPr>
        <p:blipFill>
          <a:blip r:embed="rId3"/>
          <a:stretch>
            <a:fillRect/>
          </a:stretch>
        </p:blipFill>
        <p:spPr>
          <a:xfrm>
            <a:off x="2463449" y="454166"/>
            <a:ext cx="6869622" cy="3157170"/>
          </a:xfrm>
          <a:prstGeom prst="rect">
            <a:avLst/>
          </a:prstGeom>
        </p:spPr>
      </p:pic>
      <p:sp>
        <p:nvSpPr>
          <p:cNvPr id="7" name="Frame 6">
            <a:extLst>
              <a:ext uri="{FF2B5EF4-FFF2-40B4-BE49-F238E27FC236}">
                <a16:creationId xmlns:a16="http://schemas.microsoft.com/office/drawing/2014/main" id="{213D89F4-76D7-F646-8156-E051DC1A6150}"/>
              </a:ext>
            </a:extLst>
          </p:cNvPr>
          <p:cNvSpPr/>
          <p:nvPr/>
        </p:nvSpPr>
        <p:spPr>
          <a:xfrm>
            <a:off x="4906845" y="3110651"/>
            <a:ext cx="2713155" cy="553693"/>
          </a:xfrm>
          <a:prstGeom prst="frame">
            <a:avLst>
              <a:gd name="adj1" fmla="val 32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0102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BD9A62-A7FA-FC41-981D-32EEE64727AC}"/>
              </a:ext>
            </a:extLst>
          </p:cNvPr>
          <p:cNvPicPr>
            <a:picLocks noChangeAspect="1"/>
          </p:cNvPicPr>
          <p:nvPr/>
        </p:nvPicPr>
        <p:blipFill>
          <a:blip r:embed="rId3"/>
          <a:stretch>
            <a:fillRect/>
          </a:stretch>
        </p:blipFill>
        <p:spPr>
          <a:xfrm>
            <a:off x="2605661" y="3664344"/>
            <a:ext cx="6980677" cy="3157170"/>
          </a:xfrm>
          <a:prstGeom prst="rect">
            <a:avLst/>
          </a:prstGeom>
        </p:spPr>
      </p:pic>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Extension to multiple classes inference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Material and methods</a:t>
            </a:r>
          </a:p>
        </p:txBody>
      </p:sp>
      <p:pic>
        <p:nvPicPr>
          <p:cNvPr id="6" name="Picture 5">
            <a:extLst>
              <a:ext uri="{FF2B5EF4-FFF2-40B4-BE49-F238E27FC236}">
                <a16:creationId xmlns:a16="http://schemas.microsoft.com/office/drawing/2014/main" id="{31338DF6-46F3-5C49-BD9A-24F0B0175695}"/>
              </a:ext>
            </a:extLst>
          </p:cNvPr>
          <p:cNvPicPr>
            <a:picLocks noChangeAspect="1"/>
          </p:cNvPicPr>
          <p:nvPr/>
        </p:nvPicPr>
        <p:blipFill>
          <a:blip r:embed="rId4"/>
          <a:stretch>
            <a:fillRect/>
          </a:stretch>
        </p:blipFill>
        <p:spPr>
          <a:xfrm>
            <a:off x="2463449" y="454166"/>
            <a:ext cx="6869622" cy="3157170"/>
          </a:xfrm>
          <a:prstGeom prst="rect">
            <a:avLst/>
          </a:prstGeom>
        </p:spPr>
      </p:pic>
      <p:sp>
        <p:nvSpPr>
          <p:cNvPr id="7" name="Frame 6">
            <a:extLst>
              <a:ext uri="{FF2B5EF4-FFF2-40B4-BE49-F238E27FC236}">
                <a16:creationId xmlns:a16="http://schemas.microsoft.com/office/drawing/2014/main" id="{213D89F4-76D7-F646-8156-E051DC1A6150}"/>
              </a:ext>
            </a:extLst>
          </p:cNvPr>
          <p:cNvSpPr/>
          <p:nvPr/>
        </p:nvSpPr>
        <p:spPr>
          <a:xfrm>
            <a:off x="4906845" y="3110651"/>
            <a:ext cx="2713155" cy="553693"/>
          </a:xfrm>
          <a:prstGeom prst="frame">
            <a:avLst>
              <a:gd name="adj1" fmla="val 32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646DB023-AD4B-5346-B9E9-8F7E3CD45BD3}"/>
              </a:ext>
            </a:extLst>
          </p:cNvPr>
          <p:cNvSpPr/>
          <p:nvPr/>
        </p:nvSpPr>
        <p:spPr>
          <a:xfrm>
            <a:off x="5353878" y="5464399"/>
            <a:ext cx="2060812" cy="656528"/>
          </a:xfrm>
          <a:prstGeom prst="frame">
            <a:avLst>
              <a:gd name="adj1" fmla="val 32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84085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Data records length</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a:t>
            </a:r>
          </a:p>
        </p:txBody>
      </p:sp>
      <p:pic>
        <p:nvPicPr>
          <p:cNvPr id="9" name="Picture 8" descr="A picture containing chart&#10;&#10;Description automatically generated">
            <a:extLst>
              <a:ext uri="{FF2B5EF4-FFF2-40B4-BE49-F238E27FC236}">
                <a16:creationId xmlns:a16="http://schemas.microsoft.com/office/drawing/2014/main" id="{8887E31B-36DE-084D-B61C-494A5379B0C0}"/>
              </a:ext>
            </a:extLst>
          </p:cNvPr>
          <p:cNvPicPr>
            <a:picLocks noChangeAspect="1"/>
          </p:cNvPicPr>
          <p:nvPr/>
        </p:nvPicPr>
        <p:blipFill>
          <a:blip r:embed="rId3"/>
          <a:stretch>
            <a:fillRect/>
          </a:stretch>
        </p:blipFill>
        <p:spPr>
          <a:xfrm>
            <a:off x="0" y="1649208"/>
            <a:ext cx="12192000" cy="3186545"/>
          </a:xfrm>
          <a:prstGeom prst="rect">
            <a:avLst/>
          </a:prstGeom>
        </p:spPr>
      </p:pic>
      <p:sp>
        <p:nvSpPr>
          <p:cNvPr id="10" name="Doughnut 9">
            <a:extLst>
              <a:ext uri="{FF2B5EF4-FFF2-40B4-BE49-F238E27FC236}">
                <a16:creationId xmlns:a16="http://schemas.microsoft.com/office/drawing/2014/main" id="{42430259-62CA-1A4F-9111-F06ADD6F9FD2}"/>
              </a:ext>
            </a:extLst>
          </p:cNvPr>
          <p:cNvSpPr/>
          <p:nvPr/>
        </p:nvSpPr>
        <p:spPr>
          <a:xfrm>
            <a:off x="4720838" y="4267861"/>
            <a:ext cx="376930" cy="377137"/>
          </a:xfrm>
          <a:prstGeom prst="donut">
            <a:avLst>
              <a:gd name="adj" fmla="val 554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979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953BB8-5076-9E41-8575-3B2F4FBD7882}"/>
              </a:ext>
            </a:extLst>
          </p:cNvPr>
          <p:cNvSpPr>
            <a:spLocks noGrp="1"/>
          </p:cNvSpPr>
          <p:nvPr>
            <p:ph type="body" idx="1"/>
          </p:nvPr>
        </p:nvSpPr>
        <p:spPr/>
        <p:txBody>
          <a:bodyPr/>
          <a:lstStyle/>
          <a:p>
            <a:r>
              <a:rPr lang="en-US" dirty="0"/>
              <a:t>Cystic Fibrosis: pathophysiology</a:t>
            </a:r>
          </a:p>
        </p:txBody>
      </p:sp>
      <p:sp>
        <p:nvSpPr>
          <p:cNvPr id="3" name="Text Placeholder 2">
            <a:extLst>
              <a:ext uri="{FF2B5EF4-FFF2-40B4-BE49-F238E27FC236}">
                <a16:creationId xmlns:a16="http://schemas.microsoft.com/office/drawing/2014/main" id="{24ED1CF7-648E-F64E-B895-8CE802684245}"/>
              </a:ext>
            </a:extLst>
          </p:cNvPr>
          <p:cNvSpPr>
            <a:spLocks noGrp="1"/>
          </p:cNvSpPr>
          <p:nvPr>
            <p:ph type="body" idx="13"/>
          </p:nvPr>
        </p:nvSpPr>
        <p:spPr>
          <a:xfrm>
            <a:off x="216976" y="422053"/>
            <a:ext cx="3241964" cy="367340"/>
          </a:xfrm>
        </p:spPr>
        <p:txBody>
          <a:bodyPr/>
          <a:lstStyle/>
          <a:p>
            <a:r>
              <a:rPr lang="en-US" dirty="0"/>
              <a:t>90’000 individuals worldwide</a:t>
            </a:r>
          </a:p>
        </p:txBody>
      </p:sp>
      <p:pic>
        <p:nvPicPr>
          <p:cNvPr id="4" name="Picture 3">
            <a:extLst>
              <a:ext uri="{FF2B5EF4-FFF2-40B4-BE49-F238E27FC236}">
                <a16:creationId xmlns:a16="http://schemas.microsoft.com/office/drawing/2014/main" id="{A59A8A8C-1DA0-0640-9F20-8B023BC40437}"/>
              </a:ext>
            </a:extLst>
          </p:cNvPr>
          <p:cNvPicPr>
            <a:picLocks noChangeAspect="1"/>
          </p:cNvPicPr>
          <p:nvPr/>
        </p:nvPicPr>
        <p:blipFill>
          <a:blip r:embed="rId3"/>
          <a:stretch>
            <a:fillRect/>
          </a:stretch>
        </p:blipFill>
        <p:spPr>
          <a:xfrm>
            <a:off x="216976" y="877979"/>
            <a:ext cx="3853903" cy="5787965"/>
          </a:xfrm>
          <a:prstGeom prst="rect">
            <a:avLst/>
          </a:prstGeom>
        </p:spPr>
      </p:pic>
      <p:sp>
        <p:nvSpPr>
          <p:cNvPr id="8" name="Text Placeholder 2">
            <a:extLst>
              <a:ext uri="{FF2B5EF4-FFF2-40B4-BE49-F238E27FC236}">
                <a16:creationId xmlns:a16="http://schemas.microsoft.com/office/drawing/2014/main" id="{052937B5-7731-3F4A-84AA-3AF85A8600BF}"/>
              </a:ext>
            </a:extLst>
          </p:cNvPr>
          <p:cNvSpPr txBox="1">
            <a:spLocks/>
          </p:cNvSpPr>
          <p:nvPr/>
        </p:nvSpPr>
        <p:spPr>
          <a:xfrm>
            <a:off x="7034213" y="-45024"/>
            <a:ext cx="5157787" cy="367340"/>
          </a:xfrm>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2221625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Model dimensionality: 8</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a:t>
            </a:r>
          </a:p>
        </p:txBody>
      </p:sp>
      <p:sp>
        <p:nvSpPr>
          <p:cNvPr id="5" name="TextBox 4">
            <a:extLst>
              <a:ext uri="{FF2B5EF4-FFF2-40B4-BE49-F238E27FC236}">
                <a16:creationId xmlns:a16="http://schemas.microsoft.com/office/drawing/2014/main" id="{B6633FEF-876C-FC45-9DC0-616DE6403966}"/>
              </a:ext>
            </a:extLst>
          </p:cNvPr>
          <p:cNvSpPr txBox="1"/>
          <p:nvPr/>
        </p:nvSpPr>
        <p:spPr>
          <a:xfrm>
            <a:off x="792480" y="502920"/>
            <a:ext cx="10332720" cy="369332"/>
          </a:xfrm>
          <a:prstGeom prst="rect">
            <a:avLst/>
          </a:prstGeom>
          <a:noFill/>
        </p:spPr>
        <p:txBody>
          <a:bodyPr wrap="square" rtlCol="0">
            <a:spAutoFit/>
          </a:bodyPr>
          <a:lstStyle/>
          <a:p>
            <a:r>
              <a:rPr lang="en-GB" dirty="0"/>
              <a:t>8 measures studied: wellness, cough, FEV1, FEF2575, O2 saturation, pulse rate, temperature, minutes asleep</a:t>
            </a:r>
          </a:p>
        </p:txBody>
      </p:sp>
    </p:spTree>
    <p:extLst>
      <p:ext uri="{BB962C8B-B14F-4D97-AF65-F5344CB8AC3E}">
        <p14:creationId xmlns:p14="http://schemas.microsoft.com/office/powerpoint/2010/main" val="2222407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Model dimensionality: 8</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a:t>
            </a:r>
          </a:p>
        </p:txBody>
      </p:sp>
      <p:sp>
        <p:nvSpPr>
          <p:cNvPr id="5" name="TextBox 4">
            <a:extLst>
              <a:ext uri="{FF2B5EF4-FFF2-40B4-BE49-F238E27FC236}">
                <a16:creationId xmlns:a16="http://schemas.microsoft.com/office/drawing/2014/main" id="{B6633FEF-876C-FC45-9DC0-616DE6403966}"/>
              </a:ext>
            </a:extLst>
          </p:cNvPr>
          <p:cNvSpPr txBox="1"/>
          <p:nvPr/>
        </p:nvSpPr>
        <p:spPr>
          <a:xfrm>
            <a:off x="792480" y="502920"/>
            <a:ext cx="10332720" cy="369332"/>
          </a:xfrm>
          <a:prstGeom prst="rect">
            <a:avLst/>
          </a:prstGeom>
          <a:noFill/>
        </p:spPr>
        <p:txBody>
          <a:bodyPr wrap="square" rtlCol="0">
            <a:spAutoFit/>
          </a:bodyPr>
          <a:lstStyle/>
          <a:p>
            <a:r>
              <a:rPr lang="en-GB" dirty="0"/>
              <a:t>8 measures studied: wellness, cough, FEV1, FEF2575, O2 saturation, pulse rate, temperature, minutes asleep</a:t>
            </a:r>
          </a:p>
        </p:txBody>
      </p:sp>
      <p:sp>
        <p:nvSpPr>
          <p:cNvPr id="6" name="TextBox 5">
            <a:extLst>
              <a:ext uri="{FF2B5EF4-FFF2-40B4-BE49-F238E27FC236}">
                <a16:creationId xmlns:a16="http://schemas.microsoft.com/office/drawing/2014/main" id="{8288269B-F07C-B242-9BB2-2D6F5C1CA431}"/>
              </a:ext>
            </a:extLst>
          </p:cNvPr>
          <p:cNvSpPr txBox="1"/>
          <p:nvPr/>
        </p:nvSpPr>
        <p:spPr>
          <a:xfrm>
            <a:off x="792480" y="777147"/>
            <a:ext cx="10332720" cy="369332"/>
          </a:xfrm>
          <a:prstGeom prst="rect">
            <a:avLst/>
          </a:prstGeom>
          <a:noFill/>
        </p:spPr>
        <p:txBody>
          <a:bodyPr wrap="square" rtlCol="0">
            <a:spAutoFit/>
          </a:bodyPr>
          <a:lstStyle/>
          <a:p>
            <a:r>
              <a:rPr lang="en-GB" dirty="0"/>
              <a:t>Heatmap of the number of recorded measures [-35;39] days around </a:t>
            </a:r>
            <a:r>
              <a:rPr lang="en-GB" b="1" dirty="0">
                <a:solidFill>
                  <a:srgbClr val="FF40FF"/>
                </a:solidFill>
              </a:rPr>
              <a:t>treatment start</a:t>
            </a:r>
            <a:r>
              <a:rPr lang="en-GB" dirty="0"/>
              <a:t>. </a:t>
            </a:r>
            <a:endParaRPr lang="en-GB" b="1" dirty="0">
              <a:solidFill>
                <a:srgbClr val="00FDFF"/>
              </a:solidFill>
            </a:endParaRPr>
          </a:p>
        </p:txBody>
      </p:sp>
      <p:pic>
        <p:nvPicPr>
          <p:cNvPr id="17" name="Picture 16">
            <a:extLst>
              <a:ext uri="{FF2B5EF4-FFF2-40B4-BE49-F238E27FC236}">
                <a16:creationId xmlns:a16="http://schemas.microsoft.com/office/drawing/2014/main" id="{85F5CF7A-494C-F940-B9BC-D07A8D66669F}"/>
              </a:ext>
            </a:extLst>
          </p:cNvPr>
          <p:cNvPicPr>
            <a:picLocks noChangeAspect="1"/>
          </p:cNvPicPr>
          <p:nvPr/>
        </p:nvPicPr>
        <p:blipFill>
          <a:blip r:embed="rId3">
            <a:alphaModFix amt="50000"/>
          </a:blip>
          <a:stretch>
            <a:fillRect/>
          </a:stretch>
        </p:blipFill>
        <p:spPr>
          <a:xfrm>
            <a:off x="222939" y="1085851"/>
            <a:ext cx="11746121" cy="5772149"/>
          </a:xfrm>
          <a:prstGeom prst="rect">
            <a:avLst/>
          </a:prstGeom>
        </p:spPr>
      </p:pic>
    </p:spTree>
    <p:extLst>
      <p:ext uri="{BB962C8B-B14F-4D97-AF65-F5344CB8AC3E}">
        <p14:creationId xmlns:p14="http://schemas.microsoft.com/office/powerpoint/2010/main" val="412036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Maximum offset: 15</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a:t>
            </a:r>
          </a:p>
        </p:txBody>
      </p:sp>
      <p:pic>
        <p:nvPicPr>
          <p:cNvPr id="8" name="Picture 7" descr="Diagram, map&#10;&#10;Description automatically generated">
            <a:extLst>
              <a:ext uri="{FF2B5EF4-FFF2-40B4-BE49-F238E27FC236}">
                <a16:creationId xmlns:a16="http://schemas.microsoft.com/office/drawing/2014/main" id="{3F2A9E3C-3A4A-8A4F-B815-77A83065A502}"/>
              </a:ext>
            </a:extLst>
          </p:cNvPr>
          <p:cNvPicPr>
            <a:picLocks noChangeAspect="1"/>
          </p:cNvPicPr>
          <p:nvPr/>
        </p:nvPicPr>
        <p:blipFill>
          <a:blip r:embed="rId3">
            <a:alphaModFix amt="50000"/>
          </a:blip>
          <a:stretch>
            <a:fillRect/>
          </a:stretch>
        </p:blipFill>
        <p:spPr>
          <a:xfrm>
            <a:off x="2352675" y="449262"/>
            <a:ext cx="7486650" cy="6294955"/>
          </a:xfrm>
          <a:prstGeom prst="rect">
            <a:avLst/>
          </a:prstGeom>
        </p:spPr>
      </p:pic>
    </p:spTree>
    <p:extLst>
      <p:ext uri="{BB962C8B-B14F-4D97-AF65-F5344CB8AC3E}">
        <p14:creationId xmlns:p14="http://schemas.microsoft.com/office/powerpoint/2010/main" val="3567041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Maximum vertical shift: 0.4</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a:t>
            </a:r>
          </a:p>
        </p:txBody>
      </p:sp>
      <p:pic>
        <p:nvPicPr>
          <p:cNvPr id="5" name="Picture 4">
            <a:extLst>
              <a:ext uri="{FF2B5EF4-FFF2-40B4-BE49-F238E27FC236}">
                <a16:creationId xmlns:a16="http://schemas.microsoft.com/office/drawing/2014/main" id="{729FFD51-3867-A944-AC8C-19D33ECB822D}"/>
              </a:ext>
            </a:extLst>
          </p:cNvPr>
          <p:cNvPicPr>
            <a:picLocks noChangeAspect="1"/>
          </p:cNvPicPr>
          <p:nvPr/>
        </p:nvPicPr>
        <p:blipFill>
          <a:blip r:embed="rId3">
            <a:alphaModFix amt="50000"/>
          </a:blip>
          <a:stretch>
            <a:fillRect/>
          </a:stretch>
        </p:blipFill>
        <p:spPr>
          <a:xfrm>
            <a:off x="0" y="803275"/>
            <a:ext cx="7732801" cy="5540400"/>
          </a:xfrm>
          <a:prstGeom prst="rect">
            <a:avLst/>
          </a:prstGeom>
        </p:spPr>
      </p:pic>
      <p:pic>
        <p:nvPicPr>
          <p:cNvPr id="8" name="Picture 7" descr="Chart, waterfall chart&#10;&#10;Description automatically generated">
            <a:extLst>
              <a:ext uri="{FF2B5EF4-FFF2-40B4-BE49-F238E27FC236}">
                <a16:creationId xmlns:a16="http://schemas.microsoft.com/office/drawing/2014/main" id="{D883A02C-DF3C-4A47-8B58-08BABB867659}"/>
              </a:ext>
            </a:extLst>
          </p:cNvPr>
          <p:cNvPicPr>
            <a:picLocks noChangeAspect="1"/>
          </p:cNvPicPr>
          <p:nvPr/>
        </p:nvPicPr>
        <p:blipFill rotWithShape="1">
          <a:blip r:embed="rId4">
            <a:alphaModFix amt="50000"/>
          </a:blip>
          <a:srcRect l="51983"/>
          <a:stretch/>
        </p:blipFill>
        <p:spPr>
          <a:xfrm>
            <a:off x="8047830" y="3973513"/>
            <a:ext cx="3921125" cy="2197100"/>
          </a:xfrm>
          <a:prstGeom prst="rect">
            <a:avLst/>
          </a:prstGeom>
        </p:spPr>
      </p:pic>
      <p:pic>
        <p:nvPicPr>
          <p:cNvPr id="9" name="Picture 8" descr="Chart, waterfall chart&#10;&#10;Description automatically generated">
            <a:extLst>
              <a:ext uri="{FF2B5EF4-FFF2-40B4-BE49-F238E27FC236}">
                <a16:creationId xmlns:a16="http://schemas.microsoft.com/office/drawing/2014/main" id="{CF960633-F751-FB49-9C62-664A2B6888A8}"/>
              </a:ext>
            </a:extLst>
          </p:cNvPr>
          <p:cNvPicPr>
            <a:picLocks noChangeAspect="1"/>
          </p:cNvPicPr>
          <p:nvPr/>
        </p:nvPicPr>
        <p:blipFill rotWithShape="1">
          <a:blip r:embed="rId4">
            <a:alphaModFix amt="50000"/>
          </a:blip>
          <a:srcRect r="50583"/>
          <a:stretch/>
        </p:blipFill>
        <p:spPr>
          <a:xfrm>
            <a:off x="8012110" y="1776413"/>
            <a:ext cx="4035424" cy="2197100"/>
          </a:xfrm>
          <a:prstGeom prst="rect">
            <a:avLst/>
          </a:prstGeom>
        </p:spPr>
      </p:pic>
      <p:sp>
        <p:nvSpPr>
          <p:cNvPr id="10" name="TextBox 9">
            <a:extLst>
              <a:ext uri="{FF2B5EF4-FFF2-40B4-BE49-F238E27FC236}">
                <a16:creationId xmlns:a16="http://schemas.microsoft.com/office/drawing/2014/main" id="{F3C3F60F-CD74-2042-8963-61E24D1C9F90}"/>
              </a:ext>
            </a:extLst>
          </p:cNvPr>
          <p:cNvSpPr txBox="1"/>
          <p:nvPr/>
        </p:nvSpPr>
        <p:spPr>
          <a:xfrm>
            <a:off x="3128057" y="465693"/>
            <a:ext cx="1476686" cy="369332"/>
          </a:xfrm>
          <a:prstGeom prst="rect">
            <a:avLst/>
          </a:prstGeom>
          <a:noFill/>
        </p:spPr>
        <p:txBody>
          <a:bodyPr wrap="none" rtlCol="0">
            <a:spAutoFit/>
          </a:bodyPr>
          <a:lstStyle/>
          <a:p>
            <a:r>
              <a:rPr lang="en-US" dirty="0"/>
              <a:t>1 latent curve</a:t>
            </a:r>
          </a:p>
        </p:txBody>
      </p:sp>
      <p:sp>
        <p:nvSpPr>
          <p:cNvPr id="11" name="TextBox 10">
            <a:extLst>
              <a:ext uri="{FF2B5EF4-FFF2-40B4-BE49-F238E27FC236}">
                <a16:creationId xmlns:a16="http://schemas.microsoft.com/office/drawing/2014/main" id="{0277442B-6D85-9B44-83CD-E8932DF23FF7}"/>
              </a:ext>
            </a:extLst>
          </p:cNvPr>
          <p:cNvSpPr txBox="1"/>
          <p:nvPr/>
        </p:nvSpPr>
        <p:spPr>
          <a:xfrm>
            <a:off x="9225165" y="866868"/>
            <a:ext cx="1566454" cy="369332"/>
          </a:xfrm>
          <a:prstGeom prst="rect">
            <a:avLst/>
          </a:prstGeom>
          <a:noFill/>
        </p:spPr>
        <p:txBody>
          <a:bodyPr wrap="none" rtlCol="0">
            <a:spAutoFit/>
          </a:bodyPr>
          <a:lstStyle/>
          <a:p>
            <a:r>
              <a:rPr lang="en-US" dirty="0"/>
              <a:t>2 latent curves</a:t>
            </a:r>
          </a:p>
        </p:txBody>
      </p:sp>
      <p:cxnSp>
        <p:nvCxnSpPr>
          <p:cNvPr id="12" name="Straight Connector 11">
            <a:extLst>
              <a:ext uri="{FF2B5EF4-FFF2-40B4-BE49-F238E27FC236}">
                <a16:creationId xmlns:a16="http://schemas.microsoft.com/office/drawing/2014/main" id="{7EA1D85E-4623-6B4C-965C-20F6DC98AE6C}"/>
              </a:ext>
            </a:extLst>
          </p:cNvPr>
          <p:cNvCxnSpPr>
            <a:cxnSpLocks/>
          </p:cNvCxnSpPr>
          <p:nvPr/>
        </p:nvCxnSpPr>
        <p:spPr>
          <a:xfrm>
            <a:off x="7886700" y="333467"/>
            <a:ext cx="0" cy="6524533"/>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730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Typical profile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pic>
        <p:nvPicPr>
          <p:cNvPr id="7" name="Picture 6">
            <a:extLst>
              <a:ext uri="{FF2B5EF4-FFF2-40B4-BE49-F238E27FC236}">
                <a16:creationId xmlns:a16="http://schemas.microsoft.com/office/drawing/2014/main" id="{E18622D6-837A-C940-9ABC-A4E0050B7BA9}"/>
              </a:ext>
            </a:extLst>
          </p:cNvPr>
          <p:cNvPicPr>
            <a:picLocks noChangeAspect="1"/>
          </p:cNvPicPr>
          <p:nvPr/>
        </p:nvPicPr>
        <p:blipFill>
          <a:blip r:embed="rId3"/>
          <a:stretch>
            <a:fillRect/>
          </a:stretch>
        </p:blipFill>
        <p:spPr>
          <a:xfrm>
            <a:off x="2684909" y="510209"/>
            <a:ext cx="7259238" cy="6280150"/>
          </a:xfrm>
          <a:prstGeom prst="rect">
            <a:avLst/>
          </a:prstGeom>
        </p:spPr>
      </p:pic>
    </p:spTree>
    <p:extLst>
      <p:ext uri="{BB962C8B-B14F-4D97-AF65-F5344CB8AC3E}">
        <p14:creationId xmlns:p14="http://schemas.microsoft.com/office/powerpoint/2010/main" val="806166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373A6B-0585-A74D-896E-F03524EFDF04}"/>
              </a:ext>
            </a:extLst>
          </p:cNvPr>
          <p:cNvPicPr>
            <a:picLocks noChangeAspect="1"/>
          </p:cNvPicPr>
          <p:nvPr/>
        </p:nvPicPr>
        <p:blipFill>
          <a:blip r:embed="rId3"/>
          <a:stretch>
            <a:fillRect/>
          </a:stretch>
        </p:blipFill>
        <p:spPr>
          <a:xfrm>
            <a:off x="2684909" y="510209"/>
            <a:ext cx="7259238" cy="6280150"/>
          </a:xfrm>
          <a:prstGeom prst="rect">
            <a:avLst/>
          </a:prstGeom>
        </p:spPr>
      </p:pic>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Typical profile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sp>
        <p:nvSpPr>
          <p:cNvPr id="5" name="Rectangle 4">
            <a:extLst>
              <a:ext uri="{FF2B5EF4-FFF2-40B4-BE49-F238E27FC236}">
                <a16:creationId xmlns:a16="http://schemas.microsoft.com/office/drawing/2014/main" id="{4CF3EC21-EE8B-5248-95DB-FCC72F0AE177}"/>
              </a:ext>
            </a:extLst>
          </p:cNvPr>
          <p:cNvSpPr/>
          <p:nvPr/>
        </p:nvSpPr>
        <p:spPr>
          <a:xfrm>
            <a:off x="3339548" y="728870"/>
            <a:ext cx="1921565" cy="556591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A009E2-AFFD-534E-B4B2-8B5C92B5032E}"/>
              </a:ext>
            </a:extLst>
          </p:cNvPr>
          <p:cNvSpPr/>
          <p:nvPr/>
        </p:nvSpPr>
        <p:spPr>
          <a:xfrm>
            <a:off x="5261113" y="728871"/>
            <a:ext cx="4108174" cy="5565912"/>
          </a:xfrm>
          <a:prstGeom prst="rect">
            <a:avLst/>
          </a:prstGeom>
          <a:solidFill>
            <a:schemeClr val="accent6">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259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Typical time to antibiotic treatment response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pic>
        <p:nvPicPr>
          <p:cNvPr id="4" name="Picture 3">
            <a:extLst>
              <a:ext uri="{FF2B5EF4-FFF2-40B4-BE49-F238E27FC236}">
                <a16:creationId xmlns:a16="http://schemas.microsoft.com/office/drawing/2014/main" id="{191792E4-CB15-A04B-9A7E-008DF9E344FD}"/>
              </a:ext>
            </a:extLst>
          </p:cNvPr>
          <p:cNvPicPr>
            <a:picLocks noChangeAspect="1"/>
          </p:cNvPicPr>
          <p:nvPr/>
        </p:nvPicPr>
        <p:blipFill>
          <a:blip r:embed="rId3"/>
          <a:stretch>
            <a:fillRect/>
          </a:stretch>
        </p:blipFill>
        <p:spPr>
          <a:xfrm>
            <a:off x="2834640" y="3429000"/>
            <a:ext cx="5791200" cy="3212307"/>
          </a:xfrm>
          <a:prstGeom prst="rect">
            <a:avLst/>
          </a:prstGeom>
        </p:spPr>
      </p:pic>
      <p:pic>
        <p:nvPicPr>
          <p:cNvPr id="5" name="Picture 4">
            <a:extLst>
              <a:ext uri="{FF2B5EF4-FFF2-40B4-BE49-F238E27FC236}">
                <a16:creationId xmlns:a16="http://schemas.microsoft.com/office/drawing/2014/main" id="{52080292-7EA0-3244-BEDB-D5D49FB4EA5C}"/>
              </a:ext>
            </a:extLst>
          </p:cNvPr>
          <p:cNvPicPr>
            <a:picLocks noChangeAspect="1"/>
          </p:cNvPicPr>
          <p:nvPr/>
        </p:nvPicPr>
        <p:blipFill>
          <a:blip r:embed="rId4"/>
          <a:stretch>
            <a:fillRect/>
          </a:stretch>
        </p:blipFill>
        <p:spPr>
          <a:xfrm>
            <a:off x="3307025" y="1153882"/>
            <a:ext cx="4660900" cy="1041400"/>
          </a:xfrm>
          <a:prstGeom prst="rect">
            <a:avLst/>
          </a:prstGeom>
        </p:spPr>
      </p:pic>
      <p:sp>
        <p:nvSpPr>
          <p:cNvPr id="6" name="TextBox 5">
            <a:extLst>
              <a:ext uri="{FF2B5EF4-FFF2-40B4-BE49-F238E27FC236}">
                <a16:creationId xmlns:a16="http://schemas.microsoft.com/office/drawing/2014/main" id="{C5E2B331-4F2D-1B46-B2F4-F56BFC5B22C4}"/>
              </a:ext>
            </a:extLst>
          </p:cNvPr>
          <p:cNvSpPr txBox="1"/>
          <p:nvPr/>
        </p:nvSpPr>
        <p:spPr>
          <a:xfrm>
            <a:off x="4495463" y="795701"/>
            <a:ext cx="2284023" cy="369332"/>
          </a:xfrm>
          <a:prstGeom prst="rect">
            <a:avLst/>
          </a:prstGeom>
          <a:noFill/>
        </p:spPr>
        <p:txBody>
          <a:bodyPr wrap="none" rtlCol="0">
            <a:spAutoFit/>
          </a:bodyPr>
          <a:lstStyle/>
          <a:p>
            <a:r>
              <a:rPr lang="en-US" b="1" dirty="0">
                <a:solidFill>
                  <a:srgbClr val="00B050"/>
                </a:solidFill>
              </a:rPr>
              <a:t>Recovery start</a:t>
            </a:r>
            <a:r>
              <a:rPr lang="en-US" b="1" dirty="0"/>
              <a:t> - </a:t>
            </a:r>
            <a:r>
              <a:rPr lang="en-US" b="1" dirty="0">
                <a:solidFill>
                  <a:schemeClr val="accent5"/>
                </a:solidFill>
              </a:rPr>
              <a:t>offset</a:t>
            </a:r>
          </a:p>
        </p:txBody>
      </p:sp>
    </p:spTree>
    <p:extLst>
      <p:ext uri="{BB962C8B-B14F-4D97-AF65-F5344CB8AC3E}">
        <p14:creationId xmlns:p14="http://schemas.microsoft.com/office/powerpoint/2010/main" val="3247335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Two types of recovery inference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sp>
        <p:nvSpPr>
          <p:cNvPr id="6" name="TextBox 5">
            <a:extLst>
              <a:ext uri="{FF2B5EF4-FFF2-40B4-BE49-F238E27FC236}">
                <a16:creationId xmlns:a16="http://schemas.microsoft.com/office/drawing/2014/main" id="{AD6CFC36-F8E4-0C4E-828A-FB06B09D19BA}"/>
              </a:ext>
            </a:extLst>
          </p:cNvPr>
          <p:cNvSpPr txBox="1"/>
          <p:nvPr/>
        </p:nvSpPr>
        <p:spPr>
          <a:xfrm>
            <a:off x="1068621" y="819711"/>
            <a:ext cx="3816109" cy="369332"/>
          </a:xfrm>
          <a:prstGeom prst="rect">
            <a:avLst/>
          </a:prstGeom>
          <a:noFill/>
        </p:spPr>
        <p:txBody>
          <a:bodyPr wrap="none" rtlCol="0">
            <a:spAutoFit/>
          </a:bodyPr>
          <a:lstStyle/>
          <a:p>
            <a:r>
              <a:rPr lang="en-US" dirty="0"/>
              <a:t>Class 1: 53% of antibiotic interventions</a:t>
            </a:r>
          </a:p>
        </p:txBody>
      </p:sp>
      <p:sp>
        <p:nvSpPr>
          <p:cNvPr id="7" name="TextBox 6">
            <a:extLst>
              <a:ext uri="{FF2B5EF4-FFF2-40B4-BE49-F238E27FC236}">
                <a16:creationId xmlns:a16="http://schemas.microsoft.com/office/drawing/2014/main" id="{A7892E49-7B0F-0E41-B2F2-5DFAFDC8D97B}"/>
              </a:ext>
            </a:extLst>
          </p:cNvPr>
          <p:cNvSpPr txBox="1"/>
          <p:nvPr/>
        </p:nvSpPr>
        <p:spPr>
          <a:xfrm>
            <a:off x="7034213" y="819711"/>
            <a:ext cx="3816109" cy="369332"/>
          </a:xfrm>
          <a:prstGeom prst="rect">
            <a:avLst/>
          </a:prstGeom>
          <a:noFill/>
        </p:spPr>
        <p:txBody>
          <a:bodyPr wrap="none" rtlCol="0">
            <a:spAutoFit/>
          </a:bodyPr>
          <a:lstStyle/>
          <a:p>
            <a:r>
              <a:rPr lang="en-US" dirty="0"/>
              <a:t>Class 2: 47% of antibiotic interventions</a:t>
            </a:r>
          </a:p>
        </p:txBody>
      </p:sp>
      <p:pic>
        <p:nvPicPr>
          <p:cNvPr id="8" name="Picture 7">
            <a:extLst>
              <a:ext uri="{FF2B5EF4-FFF2-40B4-BE49-F238E27FC236}">
                <a16:creationId xmlns:a16="http://schemas.microsoft.com/office/drawing/2014/main" id="{646F76F2-404C-994A-9BEB-1CE803F6621D}"/>
              </a:ext>
            </a:extLst>
          </p:cNvPr>
          <p:cNvPicPr>
            <a:picLocks noChangeAspect="1"/>
          </p:cNvPicPr>
          <p:nvPr/>
        </p:nvPicPr>
        <p:blipFill>
          <a:blip r:embed="rId3"/>
          <a:stretch>
            <a:fillRect/>
          </a:stretch>
        </p:blipFill>
        <p:spPr>
          <a:xfrm>
            <a:off x="4788" y="1372845"/>
            <a:ext cx="6073606" cy="5231368"/>
          </a:xfrm>
          <a:prstGeom prst="rect">
            <a:avLst/>
          </a:prstGeom>
        </p:spPr>
      </p:pic>
      <p:pic>
        <p:nvPicPr>
          <p:cNvPr id="9" name="Picture 8">
            <a:extLst>
              <a:ext uri="{FF2B5EF4-FFF2-40B4-BE49-F238E27FC236}">
                <a16:creationId xmlns:a16="http://schemas.microsoft.com/office/drawing/2014/main" id="{906BA084-6625-3D4F-8F5B-CBE3C00B29D9}"/>
              </a:ext>
            </a:extLst>
          </p:cNvPr>
          <p:cNvPicPr>
            <a:picLocks noChangeAspect="1"/>
          </p:cNvPicPr>
          <p:nvPr/>
        </p:nvPicPr>
        <p:blipFill>
          <a:blip r:embed="rId4"/>
          <a:stretch>
            <a:fillRect/>
          </a:stretch>
        </p:blipFill>
        <p:spPr>
          <a:xfrm>
            <a:off x="6165326" y="1372845"/>
            <a:ext cx="6021886" cy="5231368"/>
          </a:xfrm>
          <a:prstGeom prst="rect">
            <a:avLst/>
          </a:prstGeom>
        </p:spPr>
      </p:pic>
    </p:spTree>
    <p:extLst>
      <p:ext uri="{BB962C8B-B14F-4D97-AF65-F5344CB8AC3E}">
        <p14:creationId xmlns:p14="http://schemas.microsoft.com/office/powerpoint/2010/main" val="1390938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Relation with patients characteristics</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pic>
        <p:nvPicPr>
          <p:cNvPr id="4" name="Picture 3">
            <a:extLst>
              <a:ext uri="{FF2B5EF4-FFF2-40B4-BE49-F238E27FC236}">
                <a16:creationId xmlns:a16="http://schemas.microsoft.com/office/drawing/2014/main" id="{BFFAD27E-20C4-5345-8599-5CF6C8EFAC18}"/>
              </a:ext>
            </a:extLst>
          </p:cNvPr>
          <p:cNvPicPr>
            <a:picLocks noChangeAspect="1"/>
          </p:cNvPicPr>
          <p:nvPr/>
        </p:nvPicPr>
        <p:blipFill rotWithShape="1">
          <a:blip r:embed="rId3"/>
          <a:srcRect t="884"/>
          <a:stretch/>
        </p:blipFill>
        <p:spPr>
          <a:xfrm>
            <a:off x="3108960" y="472440"/>
            <a:ext cx="5638800" cy="6141720"/>
          </a:xfrm>
          <a:prstGeom prst="rect">
            <a:avLst/>
          </a:prstGeom>
        </p:spPr>
      </p:pic>
      <p:sp>
        <p:nvSpPr>
          <p:cNvPr id="5" name="Frame 4">
            <a:extLst>
              <a:ext uri="{FF2B5EF4-FFF2-40B4-BE49-F238E27FC236}">
                <a16:creationId xmlns:a16="http://schemas.microsoft.com/office/drawing/2014/main" id="{94E7BC09-145A-8A41-8B91-7BF7768560B5}"/>
              </a:ext>
            </a:extLst>
          </p:cNvPr>
          <p:cNvSpPr/>
          <p:nvPr/>
        </p:nvSpPr>
        <p:spPr>
          <a:xfrm>
            <a:off x="3276600" y="5455920"/>
            <a:ext cx="5337302" cy="1021080"/>
          </a:xfrm>
          <a:prstGeom prst="frame">
            <a:avLst>
              <a:gd name="adj1" fmla="val 32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8305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Recovery with decline</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pic>
        <p:nvPicPr>
          <p:cNvPr id="4" name="Picture 3">
            <a:extLst>
              <a:ext uri="{FF2B5EF4-FFF2-40B4-BE49-F238E27FC236}">
                <a16:creationId xmlns:a16="http://schemas.microsoft.com/office/drawing/2014/main" id="{1D296099-6BF7-B84E-AF7D-3A71768C3E8A}"/>
              </a:ext>
            </a:extLst>
          </p:cNvPr>
          <p:cNvPicPr>
            <a:picLocks noChangeAspect="1"/>
          </p:cNvPicPr>
          <p:nvPr/>
        </p:nvPicPr>
        <p:blipFill>
          <a:blip r:embed="rId3"/>
          <a:stretch>
            <a:fillRect/>
          </a:stretch>
        </p:blipFill>
        <p:spPr>
          <a:xfrm>
            <a:off x="2636520" y="675711"/>
            <a:ext cx="6918960" cy="5847009"/>
          </a:xfrm>
          <a:prstGeom prst="rect">
            <a:avLst/>
          </a:prstGeom>
        </p:spPr>
      </p:pic>
      <p:sp>
        <p:nvSpPr>
          <p:cNvPr id="5" name="TextBox 4">
            <a:extLst>
              <a:ext uri="{FF2B5EF4-FFF2-40B4-BE49-F238E27FC236}">
                <a16:creationId xmlns:a16="http://schemas.microsoft.com/office/drawing/2014/main" id="{7291E6B5-FC52-3B4D-B75C-506A1CDA8EF6}"/>
              </a:ext>
            </a:extLst>
          </p:cNvPr>
          <p:cNvSpPr txBox="1"/>
          <p:nvPr/>
        </p:nvSpPr>
        <p:spPr>
          <a:xfrm>
            <a:off x="2760261" y="333467"/>
            <a:ext cx="3064300" cy="369332"/>
          </a:xfrm>
          <a:prstGeom prst="rect">
            <a:avLst/>
          </a:prstGeom>
          <a:noFill/>
        </p:spPr>
        <p:txBody>
          <a:bodyPr wrap="none" rtlCol="0">
            <a:spAutoFit/>
          </a:bodyPr>
          <a:lstStyle/>
          <a:p>
            <a:r>
              <a:rPr lang="en-US" dirty="0"/>
              <a:t>30% of antibiotic interventions</a:t>
            </a:r>
          </a:p>
        </p:txBody>
      </p:sp>
    </p:spTree>
    <p:extLst>
      <p:ext uri="{BB962C8B-B14F-4D97-AF65-F5344CB8AC3E}">
        <p14:creationId xmlns:p14="http://schemas.microsoft.com/office/powerpoint/2010/main" val="1868698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953BB8-5076-9E41-8575-3B2F4FBD7882}"/>
              </a:ext>
            </a:extLst>
          </p:cNvPr>
          <p:cNvSpPr>
            <a:spLocks noGrp="1"/>
          </p:cNvSpPr>
          <p:nvPr>
            <p:ph type="body" idx="1"/>
          </p:nvPr>
        </p:nvSpPr>
        <p:spPr/>
        <p:txBody>
          <a:bodyPr/>
          <a:lstStyle/>
          <a:p>
            <a:r>
              <a:rPr lang="en-US" dirty="0"/>
              <a:t>Cystic Fibrosis: pathophysiology</a:t>
            </a:r>
          </a:p>
        </p:txBody>
      </p:sp>
      <p:pic>
        <p:nvPicPr>
          <p:cNvPr id="4" name="Picture 3">
            <a:extLst>
              <a:ext uri="{FF2B5EF4-FFF2-40B4-BE49-F238E27FC236}">
                <a16:creationId xmlns:a16="http://schemas.microsoft.com/office/drawing/2014/main" id="{A59A8A8C-1DA0-0640-9F20-8B023BC40437}"/>
              </a:ext>
            </a:extLst>
          </p:cNvPr>
          <p:cNvPicPr>
            <a:picLocks noChangeAspect="1"/>
          </p:cNvPicPr>
          <p:nvPr/>
        </p:nvPicPr>
        <p:blipFill>
          <a:blip r:embed="rId3"/>
          <a:stretch>
            <a:fillRect/>
          </a:stretch>
        </p:blipFill>
        <p:spPr>
          <a:xfrm>
            <a:off x="216976" y="877979"/>
            <a:ext cx="3853903" cy="5787965"/>
          </a:xfrm>
          <a:prstGeom prst="rect">
            <a:avLst/>
          </a:prstGeom>
        </p:spPr>
      </p:pic>
      <p:pic>
        <p:nvPicPr>
          <p:cNvPr id="6" name="Picture 5">
            <a:extLst>
              <a:ext uri="{FF2B5EF4-FFF2-40B4-BE49-F238E27FC236}">
                <a16:creationId xmlns:a16="http://schemas.microsoft.com/office/drawing/2014/main" id="{EE604910-5C80-274D-98E8-0C6119478C10}"/>
              </a:ext>
            </a:extLst>
          </p:cNvPr>
          <p:cNvPicPr>
            <a:picLocks noChangeAspect="1"/>
          </p:cNvPicPr>
          <p:nvPr/>
        </p:nvPicPr>
        <p:blipFill>
          <a:blip r:embed="rId4"/>
          <a:stretch>
            <a:fillRect/>
          </a:stretch>
        </p:blipFill>
        <p:spPr>
          <a:xfrm>
            <a:off x="4070879" y="663284"/>
            <a:ext cx="3632200" cy="5952774"/>
          </a:xfrm>
          <a:prstGeom prst="rect">
            <a:avLst/>
          </a:prstGeom>
        </p:spPr>
      </p:pic>
      <p:sp>
        <p:nvSpPr>
          <p:cNvPr id="9" name="Text Placeholder 2">
            <a:extLst>
              <a:ext uri="{FF2B5EF4-FFF2-40B4-BE49-F238E27FC236}">
                <a16:creationId xmlns:a16="http://schemas.microsoft.com/office/drawing/2014/main" id="{559F9A6B-791C-9D4A-B6F7-70A034F96D28}"/>
              </a:ext>
            </a:extLst>
          </p:cNvPr>
          <p:cNvSpPr txBox="1">
            <a:spLocks/>
          </p:cNvSpPr>
          <p:nvPr/>
        </p:nvSpPr>
        <p:spPr>
          <a:xfrm>
            <a:off x="216976" y="422053"/>
            <a:ext cx="3241964" cy="367340"/>
          </a:xfrm>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90’000 individuals worldwide</a:t>
            </a:r>
            <a:endParaRPr lang="en-US" dirty="0"/>
          </a:p>
        </p:txBody>
      </p:sp>
      <p:sp>
        <p:nvSpPr>
          <p:cNvPr id="13" name="Text Placeholder 2">
            <a:extLst>
              <a:ext uri="{FF2B5EF4-FFF2-40B4-BE49-F238E27FC236}">
                <a16:creationId xmlns:a16="http://schemas.microsoft.com/office/drawing/2014/main" id="{94D780FA-1EAE-1E4C-B9E3-F8B0522F2092}"/>
              </a:ext>
            </a:extLst>
          </p:cNvPr>
          <p:cNvSpPr txBox="1">
            <a:spLocks/>
          </p:cNvSpPr>
          <p:nvPr/>
        </p:nvSpPr>
        <p:spPr>
          <a:xfrm>
            <a:off x="7034213" y="-45024"/>
            <a:ext cx="5157787" cy="367340"/>
          </a:xfrm>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4165393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a:extLst>
              <a:ext uri="{FF2B5EF4-FFF2-40B4-BE49-F238E27FC236}">
                <a16:creationId xmlns:a16="http://schemas.microsoft.com/office/drawing/2014/main" id="{EF43D5C2-BA1B-B74B-BF7A-016AAC5F7814}"/>
              </a:ext>
            </a:extLst>
          </p:cNvPr>
          <p:cNvSpPr/>
          <p:nvPr/>
        </p:nvSpPr>
        <p:spPr>
          <a:xfrm>
            <a:off x="907922" y="4179277"/>
            <a:ext cx="10306300" cy="34968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8A73227-9CE1-3E47-9303-D4B89E20F608}"/>
              </a:ext>
            </a:extLst>
          </p:cNvPr>
          <p:cNvSpPr/>
          <p:nvPr/>
        </p:nvSpPr>
        <p:spPr>
          <a:xfrm>
            <a:off x="907922" y="1439790"/>
            <a:ext cx="10306301" cy="274384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CB1418E-3991-334F-8ED1-2014B944613F}"/>
              </a:ext>
            </a:extLst>
          </p:cNvPr>
          <p:cNvSpPr/>
          <p:nvPr/>
        </p:nvSpPr>
        <p:spPr>
          <a:xfrm>
            <a:off x="907923" y="4529389"/>
            <a:ext cx="10306300" cy="86687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CF269A1B-BEC4-2F48-A260-15ED52773F75}"/>
              </a:ext>
            </a:extLst>
          </p:cNvPr>
          <p:cNvSpPr>
            <a:spLocks noGrp="1"/>
          </p:cNvSpPr>
          <p:nvPr>
            <p:ph type="body" idx="1"/>
          </p:nvPr>
        </p:nvSpPr>
        <p:spPr/>
        <p:txBody>
          <a:bodyPr/>
          <a:lstStyle/>
          <a:p>
            <a:r>
              <a:rPr lang="en-US" dirty="0"/>
              <a:t>Different types of recovery</a:t>
            </a:r>
          </a:p>
        </p:txBody>
      </p:sp>
      <p:sp>
        <p:nvSpPr>
          <p:cNvPr id="3" name="Text Placeholder 2">
            <a:extLst>
              <a:ext uri="{FF2B5EF4-FFF2-40B4-BE49-F238E27FC236}">
                <a16:creationId xmlns:a16="http://schemas.microsoft.com/office/drawing/2014/main" id="{E88335AD-1B1D-194F-89FF-A6256A3F1DF6}"/>
              </a:ext>
            </a:extLst>
          </p:cNvPr>
          <p:cNvSpPr>
            <a:spLocks noGrp="1"/>
          </p:cNvSpPr>
          <p:nvPr>
            <p:ph type="body" idx="13"/>
          </p:nvPr>
        </p:nvSpPr>
        <p:spPr/>
        <p:txBody>
          <a:bodyPr/>
          <a:lstStyle/>
          <a:p>
            <a:r>
              <a:rPr lang="en-US" dirty="0"/>
              <a:t>Results &amp; discussion</a:t>
            </a:r>
          </a:p>
        </p:txBody>
      </p:sp>
      <p:sp>
        <p:nvSpPr>
          <p:cNvPr id="10" name="Rectangle 9">
            <a:extLst>
              <a:ext uri="{FF2B5EF4-FFF2-40B4-BE49-F238E27FC236}">
                <a16:creationId xmlns:a16="http://schemas.microsoft.com/office/drawing/2014/main" id="{F3CE6744-2C6E-0D43-9D2C-DCB8BF1E848B}"/>
              </a:ext>
            </a:extLst>
          </p:cNvPr>
          <p:cNvSpPr/>
          <p:nvPr/>
        </p:nvSpPr>
        <p:spPr>
          <a:xfrm>
            <a:off x="3200382" y="1597115"/>
            <a:ext cx="1428426" cy="3693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Successful</a:t>
            </a:r>
          </a:p>
        </p:txBody>
      </p:sp>
      <p:sp>
        <p:nvSpPr>
          <p:cNvPr id="11" name="Rectangle 10">
            <a:extLst>
              <a:ext uri="{FF2B5EF4-FFF2-40B4-BE49-F238E27FC236}">
                <a16:creationId xmlns:a16="http://schemas.microsoft.com/office/drawing/2014/main" id="{5CE7833D-DB5E-764E-B363-F6F3684E0431}"/>
              </a:ext>
            </a:extLst>
          </p:cNvPr>
          <p:cNvSpPr/>
          <p:nvPr/>
        </p:nvSpPr>
        <p:spPr>
          <a:xfrm>
            <a:off x="5381786" y="1597114"/>
            <a:ext cx="1428426" cy="36933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Unsuccessful</a:t>
            </a:r>
          </a:p>
        </p:txBody>
      </p:sp>
      <p:sp>
        <p:nvSpPr>
          <p:cNvPr id="12" name="Rectangle 11">
            <a:extLst>
              <a:ext uri="{FF2B5EF4-FFF2-40B4-BE49-F238E27FC236}">
                <a16:creationId xmlns:a16="http://schemas.microsoft.com/office/drawing/2014/main" id="{7CA7B5B3-3301-0544-9B93-FBDBF05B8032}"/>
              </a:ext>
            </a:extLst>
          </p:cNvPr>
          <p:cNvSpPr/>
          <p:nvPr/>
        </p:nvSpPr>
        <p:spPr>
          <a:xfrm>
            <a:off x="3200382" y="3568071"/>
            <a:ext cx="1428426" cy="36933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p:txBody>
      </p:sp>
      <p:sp>
        <p:nvSpPr>
          <p:cNvPr id="13" name="Rectangle 12">
            <a:extLst>
              <a:ext uri="{FF2B5EF4-FFF2-40B4-BE49-F238E27FC236}">
                <a16:creationId xmlns:a16="http://schemas.microsoft.com/office/drawing/2014/main" id="{B1DE9F76-C1D0-9545-A27F-FDC2D4DC3789}"/>
              </a:ext>
            </a:extLst>
          </p:cNvPr>
          <p:cNvSpPr/>
          <p:nvPr/>
        </p:nvSpPr>
        <p:spPr>
          <a:xfrm>
            <a:off x="5381787" y="3597172"/>
            <a:ext cx="1428426" cy="36933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Partial</a:t>
            </a:r>
          </a:p>
        </p:txBody>
      </p:sp>
      <p:sp>
        <p:nvSpPr>
          <p:cNvPr id="15" name="Rectangle 14">
            <a:extLst>
              <a:ext uri="{FF2B5EF4-FFF2-40B4-BE49-F238E27FC236}">
                <a16:creationId xmlns:a16="http://schemas.microsoft.com/office/drawing/2014/main" id="{4595DF22-298C-9E45-A183-A88036B21500}"/>
              </a:ext>
            </a:extLst>
          </p:cNvPr>
          <p:cNvSpPr/>
          <p:nvPr/>
        </p:nvSpPr>
        <p:spPr>
          <a:xfrm>
            <a:off x="5382430" y="4818439"/>
            <a:ext cx="1428426" cy="36933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Partial</a:t>
            </a:r>
          </a:p>
        </p:txBody>
      </p:sp>
      <p:sp>
        <p:nvSpPr>
          <p:cNvPr id="16" name="Rectangle 15">
            <a:extLst>
              <a:ext uri="{FF2B5EF4-FFF2-40B4-BE49-F238E27FC236}">
                <a16:creationId xmlns:a16="http://schemas.microsoft.com/office/drawing/2014/main" id="{BEDDB9E1-EFE1-144C-8543-5A2B2A2BF414}"/>
              </a:ext>
            </a:extLst>
          </p:cNvPr>
          <p:cNvSpPr/>
          <p:nvPr/>
        </p:nvSpPr>
        <p:spPr>
          <a:xfrm>
            <a:off x="3191781" y="4821312"/>
            <a:ext cx="1428426" cy="36933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p:txBody>
      </p:sp>
      <p:cxnSp>
        <p:nvCxnSpPr>
          <p:cNvPr id="19" name="Straight Arrow Connector 18">
            <a:extLst>
              <a:ext uri="{FF2B5EF4-FFF2-40B4-BE49-F238E27FC236}">
                <a16:creationId xmlns:a16="http://schemas.microsoft.com/office/drawing/2014/main" id="{D845715B-4CDF-3343-BFF2-E08DE9C59B04}"/>
              </a:ext>
            </a:extLst>
          </p:cNvPr>
          <p:cNvCxnSpPr>
            <a:cxnSpLocks/>
            <a:stCxn id="71" idx="0"/>
            <a:endCxn id="10" idx="2"/>
          </p:cNvCxnSpPr>
          <p:nvPr/>
        </p:nvCxnSpPr>
        <p:spPr>
          <a:xfrm flipV="1">
            <a:off x="3914595" y="1966447"/>
            <a:ext cx="0" cy="568817"/>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CD249A9-857F-C649-B677-32F1DBB312FD}"/>
              </a:ext>
            </a:extLst>
          </p:cNvPr>
          <p:cNvCxnSpPr>
            <a:cxnSpLocks/>
            <a:stCxn id="13" idx="0"/>
            <a:endCxn id="11" idx="2"/>
          </p:cNvCxnSpPr>
          <p:nvPr/>
        </p:nvCxnSpPr>
        <p:spPr>
          <a:xfrm flipH="1" flipV="1">
            <a:off x="6095999" y="1966446"/>
            <a:ext cx="1" cy="1630726"/>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423A3EB-2E3B-7F42-90E6-64C66F1A920D}"/>
              </a:ext>
            </a:extLst>
          </p:cNvPr>
          <p:cNvCxnSpPr>
            <a:cxnSpLocks/>
            <a:stCxn id="15" idx="0"/>
            <a:endCxn id="13" idx="2"/>
          </p:cNvCxnSpPr>
          <p:nvPr/>
        </p:nvCxnSpPr>
        <p:spPr>
          <a:xfrm flipH="1" flipV="1">
            <a:off x="6096000" y="3966504"/>
            <a:ext cx="643" cy="851935"/>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AA91205B-CE9D-204F-9772-0BCFC38DECDF}"/>
              </a:ext>
            </a:extLst>
          </p:cNvPr>
          <p:cNvCxnSpPr>
            <a:cxnSpLocks/>
            <a:endCxn id="13" idx="1"/>
          </p:cNvCxnSpPr>
          <p:nvPr/>
        </p:nvCxnSpPr>
        <p:spPr>
          <a:xfrm flipV="1">
            <a:off x="4395580" y="3781838"/>
            <a:ext cx="986207" cy="1050480"/>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A073EAA-3DA7-7B45-A38F-C043105860DB}"/>
              </a:ext>
            </a:extLst>
          </p:cNvPr>
          <p:cNvCxnSpPr>
            <a:cxnSpLocks/>
            <a:endCxn id="12" idx="3"/>
          </p:cNvCxnSpPr>
          <p:nvPr/>
        </p:nvCxnSpPr>
        <p:spPr>
          <a:xfrm flipH="1" flipV="1">
            <a:off x="4628808" y="3752737"/>
            <a:ext cx="913395" cy="1065702"/>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5AA59BB4-89C9-C84E-BD04-C51DE1068572}"/>
              </a:ext>
            </a:extLst>
          </p:cNvPr>
          <p:cNvCxnSpPr>
            <a:cxnSpLocks/>
            <a:stCxn id="16" idx="0"/>
            <a:endCxn id="12" idx="2"/>
          </p:cNvCxnSpPr>
          <p:nvPr/>
        </p:nvCxnSpPr>
        <p:spPr>
          <a:xfrm flipV="1">
            <a:off x="3905994" y="3937403"/>
            <a:ext cx="8601" cy="883909"/>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D7FC227-9AEE-504F-8CD6-EA17A5C49A6C}"/>
              </a:ext>
            </a:extLst>
          </p:cNvPr>
          <p:cNvCxnSpPr>
            <a:cxnSpLocks/>
          </p:cNvCxnSpPr>
          <p:nvPr/>
        </p:nvCxnSpPr>
        <p:spPr>
          <a:xfrm flipH="1" flipV="1">
            <a:off x="6551573" y="1976377"/>
            <a:ext cx="745966" cy="997709"/>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6CD003C8-7E53-2D4F-83FA-2ABAB84EC18F}"/>
              </a:ext>
            </a:extLst>
          </p:cNvPr>
          <p:cNvCxnSpPr>
            <a:cxnSpLocks/>
          </p:cNvCxnSpPr>
          <p:nvPr/>
        </p:nvCxnSpPr>
        <p:spPr>
          <a:xfrm flipV="1">
            <a:off x="4628808" y="1936599"/>
            <a:ext cx="1062074" cy="831572"/>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sp>
        <p:nvSpPr>
          <p:cNvPr id="71" name="Oval 70">
            <a:extLst>
              <a:ext uri="{FF2B5EF4-FFF2-40B4-BE49-F238E27FC236}">
                <a16:creationId xmlns:a16="http://schemas.microsoft.com/office/drawing/2014/main" id="{63A46DB8-8D46-4644-842F-45FEB18FF265}"/>
              </a:ext>
            </a:extLst>
          </p:cNvPr>
          <p:cNvSpPr/>
          <p:nvPr/>
        </p:nvSpPr>
        <p:spPr>
          <a:xfrm>
            <a:off x="3022151" y="2535264"/>
            <a:ext cx="1784888" cy="62591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Followed by decline?</a:t>
            </a:r>
          </a:p>
        </p:txBody>
      </p:sp>
      <p:cxnSp>
        <p:nvCxnSpPr>
          <p:cNvPr id="84" name="Straight Arrow Connector 83">
            <a:extLst>
              <a:ext uri="{FF2B5EF4-FFF2-40B4-BE49-F238E27FC236}">
                <a16:creationId xmlns:a16="http://schemas.microsoft.com/office/drawing/2014/main" id="{696A760D-B0D3-7F43-AD15-6FA991A104FB}"/>
              </a:ext>
            </a:extLst>
          </p:cNvPr>
          <p:cNvCxnSpPr>
            <a:cxnSpLocks/>
            <a:stCxn id="12" idx="0"/>
            <a:endCxn id="71" idx="4"/>
          </p:cNvCxnSpPr>
          <p:nvPr/>
        </p:nvCxnSpPr>
        <p:spPr>
          <a:xfrm flipV="1">
            <a:off x="3914595" y="3161174"/>
            <a:ext cx="0" cy="406897"/>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sp>
        <p:nvSpPr>
          <p:cNvPr id="88" name="TextBox 87">
            <a:extLst>
              <a:ext uri="{FF2B5EF4-FFF2-40B4-BE49-F238E27FC236}">
                <a16:creationId xmlns:a16="http://schemas.microsoft.com/office/drawing/2014/main" id="{A747F8D3-F8B1-F94A-8B44-130464604578}"/>
              </a:ext>
            </a:extLst>
          </p:cNvPr>
          <p:cNvSpPr txBox="1"/>
          <p:nvPr/>
        </p:nvSpPr>
        <p:spPr>
          <a:xfrm>
            <a:off x="4697102" y="2085811"/>
            <a:ext cx="485518" cy="369332"/>
          </a:xfrm>
          <a:prstGeom prst="rect">
            <a:avLst/>
          </a:prstGeom>
          <a:noFill/>
        </p:spPr>
        <p:txBody>
          <a:bodyPr wrap="none" rtlCol="0">
            <a:spAutoFit/>
          </a:bodyPr>
          <a:lstStyle/>
          <a:p>
            <a:r>
              <a:rPr lang="en-US" dirty="0"/>
              <a:t>Yes</a:t>
            </a:r>
          </a:p>
        </p:txBody>
      </p:sp>
      <p:sp>
        <p:nvSpPr>
          <p:cNvPr id="89" name="TextBox 88">
            <a:extLst>
              <a:ext uri="{FF2B5EF4-FFF2-40B4-BE49-F238E27FC236}">
                <a16:creationId xmlns:a16="http://schemas.microsoft.com/office/drawing/2014/main" id="{EEBCFC6E-EFBD-D74A-8E43-188484D0D127}"/>
              </a:ext>
            </a:extLst>
          </p:cNvPr>
          <p:cNvSpPr txBox="1"/>
          <p:nvPr/>
        </p:nvSpPr>
        <p:spPr>
          <a:xfrm>
            <a:off x="3914595" y="2091452"/>
            <a:ext cx="455574" cy="369332"/>
          </a:xfrm>
          <a:prstGeom prst="rect">
            <a:avLst/>
          </a:prstGeom>
          <a:noFill/>
        </p:spPr>
        <p:txBody>
          <a:bodyPr wrap="none" rtlCol="0">
            <a:spAutoFit/>
          </a:bodyPr>
          <a:lstStyle/>
          <a:p>
            <a:r>
              <a:rPr lang="en-US" dirty="0"/>
              <a:t>No</a:t>
            </a:r>
          </a:p>
        </p:txBody>
      </p:sp>
      <p:sp>
        <p:nvSpPr>
          <p:cNvPr id="97" name="TextBox 96">
            <a:extLst>
              <a:ext uri="{FF2B5EF4-FFF2-40B4-BE49-F238E27FC236}">
                <a16:creationId xmlns:a16="http://schemas.microsoft.com/office/drawing/2014/main" id="{625BAE1A-2C88-2A4E-B766-B9592743911C}"/>
              </a:ext>
            </a:extLst>
          </p:cNvPr>
          <p:cNvSpPr txBox="1"/>
          <p:nvPr/>
        </p:nvSpPr>
        <p:spPr>
          <a:xfrm>
            <a:off x="1061358" y="4802254"/>
            <a:ext cx="1960793" cy="369332"/>
          </a:xfrm>
          <a:prstGeom prst="rect">
            <a:avLst/>
          </a:prstGeom>
          <a:noFill/>
        </p:spPr>
        <p:txBody>
          <a:bodyPr wrap="none" rtlCol="0">
            <a:spAutoFit/>
          </a:bodyPr>
          <a:lstStyle/>
          <a:p>
            <a:r>
              <a:rPr lang="en-US" dirty="0"/>
              <a:t>Decline during APE</a:t>
            </a:r>
          </a:p>
        </p:txBody>
      </p:sp>
      <p:sp>
        <p:nvSpPr>
          <p:cNvPr id="99" name="TextBox 98">
            <a:extLst>
              <a:ext uri="{FF2B5EF4-FFF2-40B4-BE49-F238E27FC236}">
                <a16:creationId xmlns:a16="http://schemas.microsoft.com/office/drawing/2014/main" id="{F7E7131D-AC9B-2F4B-B061-B55C2506832E}"/>
              </a:ext>
            </a:extLst>
          </p:cNvPr>
          <p:cNvSpPr txBox="1"/>
          <p:nvPr/>
        </p:nvSpPr>
        <p:spPr>
          <a:xfrm>
            <a:off x="1108656" y="1597114"/>
            <a:ext cx="1040606" cy="369332"/>
          </a:xfrm>
          <a:prstGeom prst="rect">
            <a:avLst/>
          </a:prstGeom>
          <a:noFill/>
        </p:spPr>
        <p:txBody>
          <a:bodyPr wrap="none" rtlCol="0">
            <a:spAutoFit/>
          </a:bodyPr>
          <a:lstStyle/>
          <a:p>
            <a:r>
              <a:rPr lang="en-US" dirty="0"/>
              <a:t>Recovery</a:t>
            </a:r>
          </a:p>
        </p:txBody>
      </p:sp>
      <p:sp>
        <p:nvSpPr>
          <p:cNvPr id="14" name="Rectangle 13">
            <a:extLst>
              <a:ext uri="{FF2B5EF4-FFF2-40B4-BE49-F238E27FC236}">
                <a16:creationId xmlns:a16="http://schemas.microsoft.com/office/drawing/2014/main" id="{22A01E38-0D09-3847-A486-7C6FDCD2D54B}"/>
              </a:ext>
            </a:extLst>
          </p:cNvPr>
          <p:cNvSpPr/>
          <p:nvPr/>
        </p:nvSpPr>
        <p:spPr>
          <a:xfrm>
            <a:off x="7010038" y="2871203"/>
            <a:ext cx="1446228" cy="11068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Continuous decline or stable</a:t>
            </a:r>
          </a:p>
        </p:txBody>
      </p:sp>
      <p:sp>
        <p:nvSpPr>
          <p:cNvPr id="145" name="TextBox 144">
            <a:extLst>
              <a:ext uri="{FF2B5EF4-FFF2-40B4-BE49-F238E27FC236}">
                <a16:creationId xmlns:a16="http://schemas.microsoft.com/office/drawing/2014/main" id="{8DC57989-CB54-C947-AE5C-F21BBFB1AFAC}"/>
              </a:ext>
            </a:extLst>
          </p:cNvPr>
          <p:cNvSpPr txBox="1"/>
          <p:nvPr/>
        </p:nvSpPr>
        <p:spPr>
          <a:xfrm>
            <a:off x="1108656" y="4160466"/>
            <a:ext cx="1638910" cy="369332"/>
          </a:xfrm>
          <a:prstGeom prst="rect">
            <a:avLst/>
          </a:prstGeom>
          <a:noFill/>
        </p:spPr>
        <p:txBody>
          <a:bodyPr wrap="none" rtlCol="0">
            <a:spAutoFit/>
          </a:bodyPr>
          <a:lstStyle/>
          <a:p>
            <a:r>
              <a:rPr lang="en-US" dirty="0"/>
              <a:t>Treatment start</a:t>
            </a:r>
          </a:p>
        </p:txBody>
      </p:sp>
      <p:sp>
        <p:nvSpPr>
          <p:cNvPr id="147" name="Rectangle 146">
            <a:extLst>
              <a:ext uri="{FF2B5EF4-FFF2-40B4-BE49-F238E27FC236}">
                <a16:creationId xmlns:a16="http://schemas.microsoft.com/office/drawing/2014/main" id="{1169D78C-DC4D-C642-9B82-16E8F48D542D}"/>
              </a:ext>
            </a:extLst>
          </p:cNvPr>
          <p:cNvSpPr/>
          <p:nvPr/>
        </p:nvSpPr>
        <p:spPr>
          <a:xfrm>
            <a:off x="8776460" y="4789190"/>
            <a:ext cx="1428426" cy="3693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decline </a:t>
            </a:r>
          </a:p>
        </p:txBody>
      </p:sp>
      <p:sp>
        <p:nvSpPr>
          <p:cNvPr id="158" name="Rectangle 157">
            <a:extLst>
              <a:ext uri="{FF2B5EF4-FFF2-40B4-BE49-F238E27FC236}">
                <a16:creationId xmlns:a16="http://schemas.microsoft.com/office/drawing/2014/main" id="{F866D3B6-730E-8B4E-AA4A-CE3A3CB07CA7}"/>
              </a:ext>
            </a:extLst>
          </p:cNvPr>
          <p:cNvSpPr/>
          <p:nvPr/>
        </p:nvSpPr>
        <p:spPr>
          <a:xfrm>
            <a:off x="8776460" y="3401417"/>
            <a:ext cx="1428426" cy="36933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Stable</a:t>
            </a:r>
          </a:p>
        </p:txBody>
      </p:sp>
      <p:cxnSp>
        <p:nvCxnSpPr>
          <p:cNvPr id="159" name="Straight Arrow Connector 158">
            <a:extLst>
              <a:ext uri="{FF2B5EF4-FFF2-40B4-BE49-F238E27FC236}">
                <a16:creationId xmlns:a16="http://schemas.microsoft.com/office/drawing/2014/main" id="{A42B1AD8-9F22-984F-B88A-2CD9EEC311CE}"/>
              </a:ext>
            </a:extLst>
          </p:cNvPr>
          <p:cNvCxnSpPr>
            <a:cxnSpLocks/>
            <a:endCxn id="158" idx="2"/>
          </p:cNvCxnSpPr>
          <p:nvPr/>
        </p:nvCxnSpPr>
        <p:spPr>
          <a:xfrm flipV="1">
            <a:off x="9490673" y="3770749"/>
            <a:ext cx="0" cy="1018442"/>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sp>
        <p:nvSpPr>
          <p:cNvPr id="157" name="Rectangle 156">
            <a:extLst>
              <a:ext uri="{FF2B5EF4-FFF2-40B4-BE49-F238E27FC236}">
                <a16:creationId xmlns:a16="http://schemas.microsoft.com/office/drawing/2014/main" id="{1E2148D0-47D0-AB49-A9A4-877091533A75}"/>
              </a:ext>
            </a:extLst>
          </p:cNvPr>
          <p:cNvSpPr/>
          <p:nvPr/>
        </p:nvSpPr>
        <p:spPr>
          <a:xfrm>
            <a:off x="8510097" y="4230152"/>
            <a:ext cx="1961151" cy="24141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Elective treatment</a:t>
            </a:r>
          </a:p>
        </p:txBody>
      </p:sp>
      <p:cxnSp>
        <p:nvCxnSpPr>
          <p:cNvPr id="171" name="Straight Arrow Connector 170">
            <a:extLst>
              <a:ext uri="{FF2B5EF4-FFF2-40B4-BE49-F238E27FC236}">
                <a16:creationId xmlns:a16="http://schemas.microsoft.com/office/drawing/2014/main" id="{E7FF0CE2-BCF2-7941-992A-47A88C269F1C}"/>
              </a:ext>
            </a:extLst>
          </p:cNvPr>
          <p:cNvCxnSpPr>
            <a:cxnSpLocks/>
            <a:endCxn id="14" idx="2"/>
          </p:cNvCxnSpPr>
          <p:nvPr/>
        </p:nvCxnSpPr>
        <p:spPr>
          <a:xfrm flipV="1">
            <a:off x="7733152" y="3978022"/>
            <a:ext cx="0" cy="1334250"/>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176" name="Straight Arrow Connector 175">
            <a:extLst>
              <a:ext uri="{FF2B5EF4-FFF2-40B4-BE49-F238E27FC236}">
                <a16:creationId xmlns:a16="http://schemas.microsoft.com/office/drawing/2014/main" id="{B600931F-BBC7-9346-9BDE-75E30D11E0E7}"/>
              </a:ext>
            </a:extLst>
          </p:cNvPr>
          <p:cNvCxnSpPr>
            <a:cxnSpLocks/>
          </p:cNvCxnSpPr>
          <p:nvPr/>
        </p:nvCxnSpPr>
        <p:spPr>
          <a:xfrm>
            <a:off x="4491451" y="5297726"/>
            <a:ext cx="3241701" cy="0"/>
          </a:xfrm>
          <a:prstGeom prst="straightConnector1">
            <a:avLst/>
          </a:prstGeom>
          <a:ln w="31750">
            <a:headEnd type="none"/>
            <a:tailEnd type="none"/>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1A7BCD62-DE67-5F4B-BF47-429DDE3101D7}"/>
              </a:ext>
            </a:extLst>
          </p:cNvPr>
          <p:cNvCxnSpPr>
            <a:cxnSpLocks/>
          </p:cNvCxnSpPr>
          <p:nvPr/>
        </p:nvCxnSpPr>
        <p:spPr>
          <a:xfrm>
            <a:off x="4491451" y="5187771"/>
            <a:ext cx="0" cy="127849"/>
          </a:xfrm>
          <a:prstGeom prst="line">
            <a:avLst/>
          </a:prstGeom>
          <a:ln w="31750"/>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84010F24-5FCD-B247-B961-E7E01BFC86F5}"/>
              </a:ext>
            </a:extLst>
          </p:cNvPr>
          <p:cNvCxnSpPr>
            <a:cxnSpLocks/>
          </p:cNvCxnSpPr>
          <p:nvPr/>
        </p:nvCxnSpPr>
        <p:spPr>
          <a:xfrm>
            <a:off x="6112301" y="5184423"/>
            <a:ext cx="0" cy="127849"/>
          </a:xfrm>
          <a:prstGeom prst="line">
            <a:avLst/>
          </a:prstGeom>
          <a:ln w="317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2816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Conclusion</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dirty="0"/>
          </a:p>
        </p:txBody>
      </p:sp>
      <p:sp>
        <p:nvSpPr>
          <p:cNvPr id="4" name="TextBox 3">
            <a:extLst>
              <a:ext uri="{FF2B5EF4-FFF2-40B4-BE49-F238E27FC236}">
                <a16:creationId xmlns:a16="http://schemas.microsoft.com/office/drawing/2014/main" id="{BACC2923-2A28-B649-8E0A-2F690DEE48E9}"/>
              </a:ext>
            </a:extLst>
          </p:cNvPr>
          <p:cNvSpPr txBox="1"/>
          <p:nvPr/>
        </p:nvSpPr>
        <p:spPr>
          <a:xfrm>
            <a:off x="641901" y="879484"/>
            <a:ext cx="3548151" cy="2031325"/>
          </a:xfrm>
          <a:prstGeom prst="rect">
            <a:avLst/>
          </a:prstGeom>
          <a:noFill/>
        </p:spPr>
        <p:txBody>
          <a:bodyPr wrap="none" rtlCol="0">
            <a:spAutoFit/>
          </a:bodyPr>
          <a:lstStyle/>
          <a:p>
            <a:r>
              <a:rPr lang="en-US" b="1" dirty="0"/>
              <a:t>Machine Learning can </a:t>
            </a:r>
            <a:r>
              <a:rPr lang="en-US" b="1" dirty="0" err="1"/>
              <a:t>characterise</a:t>
            </a:r>
            <a:r>
              <a:rPr lang="en-US" b="1" dirty="0"/>
              <a:t>:</a:t>
            </a:r>
          </a:p>
          <a:p>
            <a:pPr marL="285750" indent="-285750">
              <a:buFont typeface="Arial" panose="020B0604020202020204" pitchFamily="34" charset="0"/>
              <a:buChar char="•"/>
            </a:pPr>
            <a:r>
              <a:rPr lang="en-US" dirty="0"/>
              <a:t>Typical recovery profile</a:t>
            </a:r>
          </a:p>
          <a:p>
            <a:pPr marL="285750" indent="-285750">
              <a:buFont typeface="Arial" panose="020B0604020202020204" pitchFamily="34" charset="0"/>
              <a:buChar char="•"/>
            </a:pPr>
            <a:r>
              <a:rPr lang="en-US" dirty="0"/>
              <a:t>Different types of recoveries </a:t>
            </a:r>
          </a:p>
          <a:p>
            <a:pPr marL="742950" lvl="1" indent="-285750">
              <a:buFont typeface="Arial" panose="020B0604020202020204" pitchFamily="34" charset="0"/>
              <a:buChar char="•"/>
            </a:pPr>
            <a:r>
              <a:rPr lang="en-US" dirty="0"/>
              <a:t>Full recoveries</a:t>
            </a:r>
          </a:p>
          <a:p>
            <a:pPr marL="742950" lvl="1" indent="-285750">
              <a:buFont typeface="Arial" panose="020B0604020202020204" pitchFamily="34" charset="0"/>
              <a:buChar char="•"/>
            </a:pPr>
            <a:r>
              <a:rPr lang="en-US" dirty="0"/>
              <a:t>Partial recoveries</a:t>
            </a:r>
          </a:p>
          <a:p>
            <a:pPr marL="742950" lvl="1" indent="-285750">
              <a:buFont typeface="Arial" panose="020B0604020202020204" pitchFamily="34" charset="0"/>
              <a:buChar char="•"/>
            </a:pPr>
            <a:r>
              <a:rPr lang="en-US" dirty="0"/>
              <a:t>Recoveries with decline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7D9B853C-C08C-8349-B668-54DB997105B7}"/>
              </a:ext>
            </a:extLst>
          </p:cNvPr>
          <p:cNvSpPr txBox="1"/>
          <p:nvPr/>
        </p:nvSpPr>
        <p:spPr>
          <a:xfrm>
            <a:off x="641901" y="4974669"/>
            <a:ext cx="10252718" cy="1477328"/>
          </a:xfrm>
          <a:prstGeom prst="rect">
            <a:avLst/>
          </a:prstGeom>
          <a:noFill/>
        </p:spPr>
        <p:txBody>
          <a:bodyPr wrap="square" rtlCol="0">
            <a:spAutoFit/>
          </a:bodyPr>
          <a:lstStyle/>
          <a:p>
            <a:r>
              <a:rPr lang="en-US" b="1" dirty="0"/>
              <a:t>Future work:</a:t>
            </a:r>
          </a:p>
          <a:p>
            <a:pPr marL="342900" indent="-342900">
              <a:buFont typeface="+mj-lt"/>
              <a:buAutoNum type="arabicPeriod"/>
            </a:pPr>
            <a:r>
              <a:rPr lang="en-GB" dirty="0"/>
              <a:t>Analyse the impact of multiple competing features, including antibiotic choice, patient microbiology on the quality of recovery.</a:t>
            </a:r>
          </a:p>
          <a:p>
            <a:pPr marL="342900" indent="-342900">
              <a:buFont typeface="+mj-lt"/>
              <a:buAutoNum type="arabicPeriod"/>
            </a:pPr>
            <a:r>
              <a:rPr lang="en-US" dirty="0"/>
              <a:t>Infer long-term outcomes of combined treatments and therapies (</a:t>
            </a:r>
            <a:r>
              <a:rPr lang="en-US" i="1" dirty="0"/>
              <a:t>in particular CFTR modulators</a:t>
            </a:r>
            <a:r>
              <a:rPr lang="en-US" dirty="0"/>
              <a:t>).</a:t>
            </a:r>
          </a:p>
          <a:p>
            <a:pPr marL="342900" indent="-342900">
              <a:buFont typeface="+mj-lt"/>
              <a:buAutoNum type="arabicPeriod"/>
            </a:pPr>
            <a:endParaRPr lang="en-US" dirty="0"/>
          </a:p>
        </p:txBody>
      </p:sp>
      <p:sp>
        <p:nvSpPr>
          <p:cNvPr id="6" name="Rectangle 5">
            <a:extLst>
              <a:ext uri="{FF2B5EF4-FFF2-40B4-BE49-F238E27FC236}">
                <a16:creationId xmlns:a16="http://schemas.microsoft.com/office/drawing/2014/main" id="{862DACC5-F632-A240-BC9B-B1967472D0D6}"/>
              </a:ext>
            </a:extLst>
          </p:cNvPr>
          <p:cNvSpPr/>
          <p:nvPr/>
        </p:nvSpPr>
        <p:spPr>
          <a:xfrm>
            <a:off x="5454099" y="879484"/>
            <a:ext cx="6096000" cy="2308324"/>
          </a:xfrm>
          <a:prstGeom prst="rect">
            <a:avLst/>
          </a:prstGeom>
        </p:spPr>
        <p:txBody>
          <a:bodyPr>
            <a:spAutoFit/>
          </a:bodyPr>
          <a:lstStyle/>
          <a:p>
            <a:r>
              <a:rPr lang="en-GB" b="1" dirty="0">
                <a:solidFill>
                  <a:srgbClr val="0070C0"/>
                </a:solidFill>
                <a:latin typeface="SFRM1000"/>
              </a:rPr>
              <a:t>Actionable information for the clinician</a:t>
            </a:r>
          </a:p>
          <a:p>
            <a:pPr marL="342900" indent="-342900">
              <a:buFont typeface="+mj-lt"/>
              <a:buAutoNum type="arabicPeriod"/>
            </a:pPr>
            <a:r>
              <a:rPr lang="en-GB" dirty="0">
                <a:solidFill>
                  <a:srgbClr val="0070C0"/>
                </a:solidFill>
                <a:latin typeface="SFRM1000"/>
              </a:rPr>
              <a:t>Patients with higher amount of treatments are more likely to experience successful recoveries. Already known, hence validates the ML approach</a:t>
            </a:r>
          </a:p>
          <a:p>
            <a:pPr marL="342900" indent="-342900">
              <a:buFont typeface="+mj-lt"/>
              <a:buAutoNum type="arabicPeriod"/>
            </a:pPr>
            <a:r>
              <a:rPr lang="en-GB" u="sng" dirty="0">
                <a:solidFill>
                  <a:srgbClr val="0070C0"/>
                </a:solidFill>
                <a:latin typeface="SFRM1000"/>
              </a:rPr>
              <a:t>Prognosis of recovery quality: </a:t>
            </a:r>
            <a:r>
              <a:rPr lang="en-GB" dirty="0">
                <a:solidFill>
                  <a:srgbClr val="0070C0"/>
                </a:solidFill>
                <a:latin typeface="SFRM1000"/>
              </a:rPr>
              <a:t>A high increase in subjective parameters (cough and wellness) not followed by physiological signals (FEV1, O2 saturation) can indicate the beginning of an unsuccessful recovery.</a:t>
            </a:r>
            <a:endParaRPr lang="en-GB" dirty="0">
              <a:solidFill>
                <a:srgbClr val="0070C0"/>
              </a:solidFill>
            </a:endParaRPr>
          </a:p>
        </p:txBody>
      </p:sp>
      <p:sp>
        <p:nvSpPr>
          <p:cNvPr id="7" name="Rectangle 6">
            <a:extLst>
              <a:ext uri="{FF2B5EF4-FFF2-40B4-BE49-F238E27FC236}">
                <a16:creationId xmlns:a16="http://schemas.microsoft.com/office/drawing/2014/main" id="{45290F2B-6521-AE48-9C77-7A823B516A59}"/>
              </a:ext>
            </a:extLst>
          </p:cNvPr>
          <p:cNvSpPr/>
          <p:nvPr/>
        </p:nvSpPr>
        <p:spPr>
          <a:xfrm>
            <a:off x="641901" y="3808692"/>
            <a:ext cx="8344901" cy="923330"/>
          </a:xfrm>
          <a:prstGeom prst="rect">
            <a:avLst/>
          </a:prstGeom>
        </p:spPr>
        <p:txBody>
          <a:bodyPr wrap="square">
            <a:spAutoFit/>
          </a:bodyPr>
          <a:lstStyle/>
          <a:p>
            <a:r>
              <a:rPr lang="en-US" b="1" dirty="0">
                <a:solidFill>
                  <a:srgbClr val="C00000"/>
                </a:solidFill>
              </a:rPr>
              <a:t>ML promise:</a:t>
            </a:r>
          </a:p>
          <a:p>
            <a:pPr marL="285750" indent="-285750">
              <a:buFont typeface="Arial" panose="020B0604020202020204" pitchFamily="34" charset="0"/>
              <a:buChar char="•"/>
            </a:pPr>
            <a:r>
              <a:rPr lang="en-US" b="1" dirty="0">
                <a:solidFill>
                  <a:srgbClr val="C00000"/>
                </a:solidFill>
              </a:rPr>
              <a:t>More data = more complex relations = more actionable items for clinicians</a:t>
            </a:r>
          </a:p>
          <a:p>
            <a:pPr marL="285750" indent="-285750">
              <a:buFont typeface="Arial" panose="020B0604020202020204" pitchFamily="34" charset="0"/>
              <a:buChar char="•"/>
            </a:pPr>
            <a:r>
              <a:rPr lang="en-US" b="1" dirty="0">
                <a:solidFill>
                  <a:srgbClr val="C00000"/>
                </a:solidFill>
              </a:rPr>
              <a:t>Model flexibility</a:t>
            </a:r>
          </a:p>
        </p:txBody>
      </p:sp>
    </p:spTree>
    <p:extLst>
      <p:ext uri="{BB962C8B-B14F-4D97-AF65-F5344CB8AC3E}">
        <p14:creationId xmlns:p14="http://schemas.microsoft.com/office/powerpoint/2010/main" val="1897553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sp>
        <p:nvSpPr>
          <p:cNvPr id="5" name="Rectangle 4">
            <a:extLst>
              <a:ext uri="{FF2B5EF4-FFF2-40B4-BE49-F238E27FC236}">
                <a16:creationId xmlns:a16="http://schemas.microsoft.com/office/drawing/2014/main" id="{775940F3-1B54-4948-A97F-A0B82328F82F}"/>
              </a:ext>
            </a:extLst>
          </p:cNvPr>
          <p:cNvSpPr/>
          <p:nvPr/>
        </p:nvSpPr>
        <p:spPr>
          <a:xfrm>
            <a:off x="2336853" y="1476848"/>
            <a:ext cx="7518291" cy="830997"/>
          </a:xfrm>
          <a:prstGeom prst="rect">
            <a:avLst/>
          </a:prstGeom>
        </p:spPr>
        <p:txBody>
          <a:bodyPr wrap="square">
            <a:spAutoFit/>
          </a:bodyPr>
          <a:lstStyle/>
          <a:p>
            <a:pPr algn="ctr"/>
            <a:r>
              <a:rPr lang="en-GB" sz="2400" dirty="0">
                <a:latin typeface="SFSS2074"/>
              </a:rPr>
              <a:t>Side project: Estimation of the variability in Cystic </a:t>
            </a:r>
            <a:endParaRPr lang="en-GB" sz="2400" dirty="0"/>
          </a:p>
          <a:p>
            <a:pPr algn="ctr"/>
            <a:r>
              <a:rPr lang="en-GB" sz="2400" dirty="0">
                <a:latin typeface="SFSS2074"/>
              </a:rPr>
              <a:t>Fibrosis patient’s FEV1 lung function measurements </a:t>
            </a:r>
            <a:endParaRPr lang="en-GB" sz="2400" dirty="0"/>
          </a:p>
        </p:txBody>
      </p:sp>
      <p:pic>
        <p:nvPicPr>
          <p:cNvPr id="11" name="Picture 10" descr="Chart, scatter chart&#10;&#10;Description automatically generated">
            <a:extLst>
              <a:ext uri="{FF2B5EF4-FFF2-40B4-BE49-F238E27FC236}">
                <a16:creationId xmlns:a16="http://schemas.microsoft.com/office/drawing/2014/main" id="{176864AB-C9C2-CE4B-9A4A-5A04D25FF15E}"/>
              </a:ext>
            </a:extLst>
          </p:cNvPr>
          <p:cNvPicPr>
            <a:picLocks noChangeAspect="1"/>
          </p:cNvPicPr>
          <p:nvPr/>
        </p:nvPicPr>
        <p:blipFill>
          <a:blip r:embed="rId2">
            <a:alphaModFix amt="50000"/>
          </a:blip>
          <a:stretch>
            <a:fillRect/>
          </a:stretch>
        </p:blipFill>
        <p:spPr>
          <a:xfrm>
            <a:off x="342898" y="2930906"/>
            <a:ext cx="11506200" cy="3238500"/>
          </a:xfrm>
          <a:prstGeom prst="rect">
            <a:avLst/>
          </a:prstGeom>
        </p:spPr>
      </p:pic>
    </p:spTree>
    <p:extLst>
      <p:ext uri="{BB962C8B-B14F-4D97-AF65-F5344CB8AC3E}">
        <p14:creationId xmlns:p14="http://schemas.microsoft.com/office/powerpoint/2010/main" val="877731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Method</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dirty="0"/>
          </a:p>
        </p:txBody>
      </p:sp>
      <p:pic>
        <p:nvPicPr>
          <p:cNvPr id="4" name="Picture 3">
            <a:extLst>
              <a:ext uri="{FF2B5EF4-FFF2-40B4-BE49-F238E27FC236}">
                <a16:creationId xmlns:a16="http://schemas.microsoft.com/office/drawing/2014/main" id="{D2B2FF1C-945D-7847-A812-D1CDC90B310D}"/>
              </a:ext>
            </a:extLst>
          </p:cNvPr>
          <p:cNvPicPr>
            <a:picLocks noChangeAspect="1"/>
          </p:cNvPicPr>
          <p:nvPr/>
        </p:nvPicPr>
        <p:blipFill>
          <a:blip r:embed="rId3"/>
          <a:stretch>
            <a:fillRect/>
          </a:stretch>
        </p:blipFill>
        <p:spPr>
          <a:xfrm>
            <a:off x="3844766" y="693194"/>
            <a:ext cx="4502467" cy="529702"/>
          </a:xfrm>
          <a:prstGeom prst="rect">
            <a:avLst/>
          </a:prstGeom>
        </p:spPr>
      </p:pic>
      <p:sp>
        <p:nvSpPr>
          <p:cNvPr id="58" name="Bevel 57">
            <a:extLst>
              <a:ext uri="{FF2B5EF4-FFF2-40B4-BE49-F238E27FC236}">
                <a16:creationId xmlns:a16="http://schemas.microsoft.com/office/drawing/2014/main" id="{8DD34148-2525-7C4B-BC35-94A51A9ACDC2}"/>
              </a:ext>
            </a:extLst>
          </p:cNvPr>
          <p:cNvSpPr/>
          <p:nvPr/>
        </p:nvSpPr>
        <p:spPr>
          <a:xfrm>
            <a:off x="709712" y="2353500"/>
            <a:ext cx="2121860" cy="1280160"/>
          </a:xfrm>
          <a:prstGeom prst="bevel">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FEV1 measurements</a:t>
            </a:r>
          </a:p>
        </p:txBody>
      </p:sp>
      <p:sp>
        <p:nvSpPr>
          <p:cNvPr id="59" name="Bevel 58">
            <a:extLst>
              <a:ext uri="{FF2B5EF4-FFF2-40B4-BE49-F238E27FC236}">
                <a16:creationId xmlns:a16="http://schemas.microsoft.com/office/drawing/2014/main" id="{51C43B07-B83E-8C4B-A687-A5E63A147530}"/>
              </a:ext>
            </a:extLst>
          </p:cNvPr>
          <p:cNvSpPr/>
          <p:nvPr/>
        </p:nvSpPr>
        <p:spPr>
          <a:xfrm>
            <a:off x="1092517" y="4863642"/>
            <a:ext cx="1356249" cy="1280160"/>
          </a:xfrm>
          <a:prstGeom prst="bevel">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Signal</a:t>
            </a:r>
          </a:p>
        </p:txBody>
      </p:sp>
      <p:sp>
        <p:nvSpPr>
          <p:cNvPr id="63" name="Bevel 62">
            <a:extLst>
              <a:ext uri="{FF2B5EF4-FFF2-40B4-BE49-F238E27FC236}">
                <a16:creationId xmlns:a16="http://schemas.microsoft.com/office/drawing/2014/main" id="{A45AECA0-829F-B94B-9DCA-39562948E392}"/>
              </a:ext>
            </a:extLst>
          </p:cNvPr>
          <p:cNvSpPr/>
          <p:nvPr/>
        </p:nvSpPr>
        <p:spPr>
          <a:xfrm>
            <a:off x="9768387" y="3388651"/>
            <a:ext cx="1885354" cy="1378260"/>
          </a:xfrm>
          <a:prstGeom prst="bevel">
            <a:avLst/>
          </a:prstGeom>
          <a:solidFill>
            <a:srgbClr val="00F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Variability</a:t>
            </a:r>
          </a:p>
        </p:txBody>
      </p:sp>
      <p:sp>
        <p:nvSpPr>
          <p:cNvPr id="66" name="Bevel 65">
            <a:extLst>
              <a:ext uri="{FF2B5EF4-FFF2-40B4-BE49-F238E27FC236}">
                <a16:creationId xmlns:a16="http://schemas.microsoft.com/office/drawing/2014/main" id="{CE836363-3147-294F-8202-C741454D3AB6}"/>
              </a:ext>
            </a:extLst>
          </p:cNvPr>
          <p:cNvSpPr/>
          <p:nvPr/>
        </p:nvSpPr>
        <p:spPr>
          <a:xfrm>
            <a:off x="5854888" y="3388651"/>
            <a:ext cx="1607854" cy="1378260"/>
          </a:xfrm>
          <a:prstGeom prst="beve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Noise</a:t>
            </a:r>
          </a:p>
        </p:txBody>
      </p:sp>
      <p:pic>
        <p:nvPicPr>
          <p:cNvPr id="71" name="Picture 70">
            <a:extLst>
              <a:ext uri="{FF2B5EF4-FFF2-40B4-BE49-F238E27FC236}">
                <a16:creationId xmlns:a16="http://schemas.microsoft.com/office/drawing/2014/main" id="{386A19FB-C403-B645-BDC1-1F77D889FB87}"/>
              </a:ext>
            </a:extLst>
          </p:cNvPr>
          <p:cNvPicPr>
            <a:picLocks noChangeAspect="1"/>
          </p:cNvPicPr>
          <p:nvPr/>
        </p:nvPicPr>
        <p:blipFill>
          <a:blip r:embed="rId4"/>
          <a:stretch>
            <a:fillRect/>
          </a:stretch>
        </p:blipFill>
        <p:spPr>
          <a:xfrm>
            <a:off x="3860892" y="1397609"/>
            <a:ext cx="4486342" cy="529049"/>
          </a:xfrm>
          <a:prstGeom prst="rect">
            <a:avLst/>
          </a:prstGeom>
        </p:spPr>
      </p:pic>
      <p:sp>
        <p:nvSpPr>
          <p:cNvPr id="73" name="Rectangle 72">
            <a:extLst>
              <a:ext uri="{FF2B5EF4-FFF2-40B4-BE49-F238E27FC236}">
                <a16:creationId xmlns:a16="http://schemas.microsoft.com/office/drawing/2014/main" id="{DD8CBBC5-8FD0-8942-9799-9951DE6F1C2D}"/>
              </a:ext>
            </a:extLst>
          </p:cNvPr>
          <p:cNvSpPr/>
          <p:nvPr/>
        </p:nvSpPr>
        <p:spPr>
          <a:xfrm>
            <a:off x="4259004" y="4043509"/>
            <a:ext cx="564151" cy="832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Doughnut 73">
            <a:extLst>
              <a:ext uri="{FF2B5EF4-FFF2-40B4-BE49-F238E27FC236}">
                <a16:creationId xmlns:a16="http://schemas.microsoft.com/office/drawing/2014/main" id="{2033C9AD-A1DD-D84C-AFC2-F0CC3517AFF3}"/>
              </a:ext>
            </a:extLst>
          </p:cNvPr>
          <p:cNvSpPr/>
          <p:nvPr/>
        </p:nvSpPr>
        <p:spPr>
          <a:xfrm>
            <a:off x="4037978" y="3601002"/>
            <a:ext cx="971828" cy="954670"/>
          </a:xfrm>
          <a:prstGeom prst="donut">
            <a:avLst>
              <a:gd name="adj" fmla="val 10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6" name="Straight Arrow Connector 75">
            <a:extLst>
              <a:ext uri="{FF2B5EF4-FFF2-40B4-BE49-F238E27FC236}">
                <a16:creationId xmlns:a16="http://schemas.microsoft.com/office/drawing/2014/main" id="{DE7ACCBA-C405-D04C-AC97-16CC886106A2}"/>
              </a:ext>
            </a:extLst>
          </p:cNvPr>
          <p:cNvCxnSpPr>
            <a:cxnSpLocks/>
            <a:stCxn id="58" idx="0"/>
            <a:endCxn id="74" idx="1"/>
          </p:cNvCxnSpPr>
          <p:nvPr/>
        </p:nvCxnSpPr>
        <p:spPr>
          <a:xfrm>
            <a:off x="2831572" y="2993580"/>
            <a:ext cx="1348727" cy="74723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E8F615A0-F850-E04B-80C9-65463FB2D0ED}"/>
              </a:ext>
            </a:extLst>
          </p:cNvPr>
          <p:cNvCxnSpPr>
            <a:cxnSpLocks/>
            <a:stCxn id="59" idx="0"/>
            <a:endCxn id="74" idx="3"/>
          </p:cNvCxnSpPr>
          <p:nvPr/>
        </p:nvCxnSpPr>
        <p:spPr>
          <a:xfrm flipV="1">
            <a:off x="2448766" y="4415864"/>
            <a:ext cx="1731533" cy="1087858"/>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0794D19F-BCB6-BD43-A7E7-541B03B635BE}"/>
              </a:ext>
            </a:extLst>
          </p:cNvPr>
          <p:cNvCxnSpPr>
            <a:cxnSpLocks/>
            <a:stCxn id="74" idx="6"/>
            <a:endCxn id="66" idx="4"/>
          </p:cNvCxnSpPr>
          <p:nvPr/>
        </p:nvCxnSpPr>
        <p:spPr>
          <a:xfrm flipV="1">
            <a:off x="5009806" y="4077781"/>
            <a:ext cx="845082" cy="55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0E419B15-1DA3-AE4B-A1CB-596755254786}"/>
              </a:ext>
            </a:extLst>
          </p:cNvPr>
          <p:cNvCxnSpPr>
            <a:cxnSpLocks/>
            <a:stCxn id="66" idx="0"/>
            <a:endCxn id="63" idx="4"/>
          </p:cNvCxnSpPr>
          <p:nvPr/>
        </p:nvCxnSpPr>
        <p:spPr>
          <a:xfrm>
            <a:off x="7462742" y="4077781"/>
            <a:ext cx="2305645"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B07BA5D5-387F-B649-834A-93EEAB9FAA14}"/>
              </a:ext>
            </a:extLst>
          </p:cNvPr>
          <p:cNvSpPr txBox="1"/>
          <p:nvPr/>
        </p:nvSpPr>
        <p:spPr>
          <a:xfrm>
            <a:off x="7669696" y="3641520"/>
            <a:ext cx="1956369" cy="369332"/>
          </a:xfrm>
          <a:prstGeom prst="rect">
            <a:avLst/>
          </a:prstGeom>
          <a:noFill/>
        </p:spPr>
        <p:txBody>
          <a:bodyPr wrap="none" rtlCol="0">
            <a:spAutoFit/>
          </a:bodyPr>
          <a:lstStyle/>
          <a:p>
            <a:r>
              <a:rPr lang="en-US" dirty="0"/>
              <a:t>Standard deviation</a:t>
            </a:r>
          </a:p>
        </p:txBody>
      </p:sp>
      <p:cxnSp>
        <p:nvCxnSpPr>
          <p:cNvPr id="98" name="Straight Arrow Connector 97">
            <a:extLst>
              <a:ext uri="{FF2B5EF4-FFF2-40B4-BE49-F238E27FC236}">
                <a16:creationId xmlns:a16="http://schemas.microsoft.com/office/drawing/2014/main" id="{0BBC0C48-69F6-5D45-A707-D7D2B4C19A05}"/>
              </a:ext>
            </a:extLst>
          </p:cNvPr>
          <p:cNvCxnSpPr>
            <a:cxnSpLocks/>
            <a:stCxn id="58" idx="2"/>
            <a:endCxn id="59" idx="6"/>
          </p:cNvCxnSpPr>
          <p:nvPr/>
        </p:nvCxnSpPr>
        <p:spPr>
          <a:xfrm>
            <a:off x="1770642" y="3633660"/>
            <a:ext cx="0" cy="1229982"/>
          </a:xfrm>
          <a:prstGeom prst="straightConnector1">
            <a:avLst/>
          </a:prstGeom>
          <a:ln w="1016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44CBD4B6-4307-9B47-9914-F2C49339C0FC}"/>
              </a:ext>
            </a:extLst>
          </p:cNvPr>
          <p:cNvSpPr txBox="1"/>
          <p:nvPr/>
        </p:nvSpPr>
        <p:spPr>
          <a:xfrm>
            <a:off x="285443" y="3860476"/>
            <a:ext cx="1516842" cy="646331"/>
          </a:xfrm>
          <a:prstGeom prst="rect">
            <a:avLst/>
          </a:prstGeom>
          <a:noFill/>
        </p:spPr>
        <p:txBody>
          <a:bodyPr wrap="square" rtlCol="0">
            <a:spAutoFit/>
          </a:bodyPr>
          <a:lstStyle/>
          <a:p>
            <a:r>
              <a:rPr lang="en-US" dirty="0"/>
              <a:t>Moving average filter</a:t>
            </a:r>
          </a:p>
        </p:txBody>
      </p:sp>
    </p:spTree>
    <p:extLst>
      <p:ext uri="{BB962C8B-B14F-4D97-AF65-F5344CB8AC3E}">
        <p14:creationId xmlns:p14="http://schemas.microsoft.com/office/powerpoint/2010/main" val="1624527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Model result</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pic>
        <p:nvPicPr>
          <p:cNvPr id="6" name="Picture 5">
            <a:extLst>
              <a:ext uri="{FF2B5EF4-FFF2-40B4-BE49-F238E27FC236}">
                <a16:creationId xmlns:a16="http://schemas.microsoft.com/office/drawing/2014/main" id="{BCF92341-E263-5F49-BAE3-22E52D1122BE}"/>
              </a:ext>
            </a:extLst>
          </p:cNvPr>
          <p:cNvPicPr>
            <a:picLocks noChangeAspect="1"/>
          </p:cNvPicPr>
          <p:nvPr/>
        </p:nvPicPr>
        <p:blipFill>
          <a:blip r:embed="rId3"/>
          <a:stretch>
            <a:fillRect/>
          </a:stretch>
        </p:blipFill>
        <p:spPr>
          <a:xfrm>
            <a:off x="244932" y="2514014"/>
            <a:ext cx="11486198" cy="3318593"/>
          </a:xfrm>
          <a:prstGeom prst="rect">
            <a:avLst/>
          </a:prstGeom>
        </p:spPr>
      </p:pic>
      <p:sp>
        <p:nvSpPr>
          <p:cNvPr id="8" name="Rectangle 7">
            <a:extLst>
              <a:ext uri="{FF2B5EF4-FFF2-40B4-BE49-F238E27FC236}">
                <a16:creationId xmlns:a16="http://schemas.microsoft.com/office/drawing/2014/main" id="{39815494-47DA-0D44-AFD3-DFB0F7C3F50C}"/>
              </a:ext>
            </a:extLst>
          </p:cNvPr>
          <p:cNvSpPr/>
          <p:nvPr/>
        </p:nvSpPr>
        <p:spPr>
          <a:xfrm>
            <a:off x="9916161" y="2928649"/>
            <a:ext cx="589280" cy="1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signal</a:t>
            </a:r>
          </a:p>
        </p:txBody>
      </p:sp>
      <p:pic>
        <p:nvPicPr>
          <p:cNvPr id="9" name="Picture 8">
            <a:extLst>
              <a:ext uri="{FF2B5EF4-FFF2-40B4-BE49-F238E27FC236}">
                <a16:creationId xmlns:a16="http://schemas.microsoft.com/office/drawing/2014/main" id="{47D68CF5-2342-0C48-B59B-36D839ADD8A3}"/>
              </a:ext>
            </a:extLst>
          </p:cNvPr>
          <p:cNvPicPr>
            <a:picLocks noChangeAspect="1"/>
          </p:cNvPicPr>
          <p:nvPr/>
        </p:nvPicPr>
        <p:blipFill>
          <a:blip r:embed="rId4"/>
          <a:stretch>
            <a:fillRect/>
          </a:stretch>
        </p:blipFill>
        <p:spPr>
          <a:xfrm>
            <a:off x="1892281" y="923639"/>
            <a:ext cx="8191500" cy="977900"/>
          </a:xfrm>
          <a:prstGeom prst="rect">
            <a:avLst/>
          </a:prstGeom>
        </p:spPr>
      </p:pic>
    </p:spTree>
    <p:extLst>
      <p:ext uri="{BB962C8B-B14F-4D97-AF65-F5344CB8AC3E}">
        <p14:creationId xmlns:p14="http://schemas.microsoft.com/office/powerpoint/2010/main" val="3071906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b="1" dirty="0"/>
              <a:t>Model result</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b="1"/>
          </a:p>
        </p:txBody>
      </p:sp>
      <p:pic>
        <p:nvPicPr>
          <p:cNvPr id="4" name="Picture 3">
            <a:extLst>
              <a:ext uri="{FF2B5EF4-FFF2-40B4-BE49-F238E27FC236}">
                <a16:creationId xmlns:a16="http://schemas.microsoft.com/office/drawing/2014/main" id="{EF7C4EB9-B09D-CA42-A301-4BFCDCAF8D8C}"/>
              </a:ext>
            </a:extLst>
          </p:cNvPr>
          <p:cNvPicPr>
            <a:picLocks noChangeAspect="1"/>
          </p:cNvPicPr>
          <p:nvPr/>
        </p:nvPicPr>
        <p:blipFill>
          <a:blip r:embed="rId3">
            <a:alphaModFix amt="35000"/>
          </a:blip>
          <a:stretch>
            <a:fillRect/>
          </a:stretch>
        </p:blipFill>
        <p:spPr>
          <a:xfrm>
            <a:off x="809914" y="1461759"/>
            <a:ext cx="10572172" cy="4729656"/>
          </a:xfrm>
          <a:prstGeom prst="rect">
            <a:avLst/>
          </a:prstGeom>
        </p:spPr>
      </p:pic>
      <p:sp>
        <p:nvSpPr>
          <p:cNvPr id="5" name="TextBox 4">
            <a:extLst>
              <a:ext uri="{FF2B5EF4-FFF2-40B4-BE49-F238E27FC236}">
                <a16:creationId xmlns:a16="http://schemas.microsoft.com/office/drawing/2014/main" id="{C309E67B-FC9D-FB4A-BECD-1C6F2468F2EE}"/>
              </a:ext>
            </a:extLst>
          </p:cNvPr>
          <p:cNvSpPr txBox="1"/>
          <p:nvPr/>
        </p:nvSpPr>
        <p:spPr>
          <a:xfrm>
            <a:off x="831857" y="659582"/>
            <a:ext cx="3494072" cy="369332"/>
          </a:xfrm>
          <a:prstGeom prst="rect">
            <a:avLst/>
          </a:prstGeom>
          <a:noFill/>
        </p:spPr>
        <p:txBody>
          <a:bodyPr wrap="square" rtlCol="0">
            <a:spAutoFit/>
          </a:bodyPr>
          <a:lstStyle/>
          <a:p>
            <a:r>
              <a:rPr lang="en-US" b="1" dirty="0"/>
              <a:t>Variability: 310mL</a:t>
            </a:r>
          </a:p>
        </p:txBody>
      </p:sp>
    </p:spTree>
    <p:extLst>
      <p:ext uri="{BB962C8B-B14F-4D97-AF65-F5344CB8AC3E}">
        <p14:creationId xmlns:p14="http://schemas.microsoft.com/office/powerpoint/2010/main" val="1098847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Distribution of patients’ variability</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pic>
        <p:nvPicPr>
          <p:cNvPr id="4" name="Picture 3">
            <a:extLst>
              <a:ext uri="{FF2B5EF4-FFF2-40B4-BE49-F238E27FC236}">
                <a16:creationId xmlns:a16="http://schemas.microsoft.com/office/drawing/2014/main" id="{F3647249-8AB1-3845-AB0B-451FA6CAAC05}"/>
              </a:ext>
            </a:extLst>
          </p:cNvPr>
          <p:cNvPicPr>
            <a:picLocks noChangeAspect="1"/>
          </p:cNvPicPr>
          <p:nvPr/>
        </p:nvPicPr>
        <p:blipFill rotWithShape="1">
          <a:blip r:embed="rId3"/>
          <a:srcRect t="2143"/>
          <a:stretch/>
        </p:blipFill>
        <p:spPr>
          <a:xfrm>
            <a:off x="1260452" y="1808479"/>
            <a:ext cx="9671095" cy="2168237"/>
          </a:xfrm>
          <a:prstGeom prst="rect">
            <a:avLst/>
          </a:prstGeom>
        </p:spPr>
      </p:pic>
      <p:sp>
        <p:nvSpPr>
          <p:cNvPr id="5" name="TextBox 4">
            <a:extLst>
              <a:ext uri="{FF2B5EF4-FFF2-40B4-BE49-F238E27FC236}">
                <a16:creationId xmlns:a16="http://schemas.microsoft.com/office/drawing/2014/main" id="{768528DC-4083-9A47-AE4E-3ECC8C3309FD}"/>
              </a:ext>
            </a:extLst>
          </p:cNvPr>
          <p:cNvSpPr txBox="1"/>
          <p:nvPr/>
        </p:nvSpPr>
        <p:spPr>
          <a:xfrm>
            <a:off x="1260452" y="4180717"/>
            <a:ext cx="6172011" cy="369332"/>
          </a:xfrm>
          <a:prstGeom prst="rect">
            <a:avLst/>
          </a:prstGeom>
          <a:noFill/>
        </p:spPr>
        <p:txBody>
          <a:bodyPr wrap="none" rtlCol="0">
            <a:spAutoFit/>
          </a:bodyPr>
          <a:lstStyle/>
          <a:p>
            <a:r>
              <a:rPr lang="en-US" dirty="0"/>
              <a:t>Median variability : 276 mL, interquartile range [184; 428] mL   </a:t>
            </a:r>
          </a:p>
        </p:txBody>
      </p:sp>
      <p:sp>
        <p:nvSpPr>
          <p:cNvPr id="6" name="TextBox 5">
            <a:extLst>
              <a:ext uri="{FF2B5EF4-FFF2-40B4-BE49-F238E27FC236}">
                <a16:creationId xmlns:a16="http://schemas.microsoft.com/office/drawing/2014/main" id="{AB2A62AE-B55C-EA45-AACC-88CCCECECE1C}"/>
              </a:ext>
            </a:extLst>
          </p:cNvPr>
          <p:cNvSpPr txBox="1"/>
          <p:nvPr/>
        </p:nvSpPr>
        <p:spPr>
          <a:xfrm>
            <a:off x="1260452" y="690950"/>
            <a:ext cx="4721292" cy="369332"/>
          </a:xfrm>
          <a:prstGeom prst="rect">
            <a:avLst/>
          </a:prstGeom>
          <a:noFill/>
        </p:spPr>
        <p:txBody>
          <a:bodyPr wrap="none" rtlCol="0">
            <a:spAutoFit/>
          </a:bodyPr>
          <a:lstStyle/>
          <a:p>
            <a:r>
              <a:rPr lang="en-US" b="1" dirty="0"/>
              <a:t>Variability is </a:t>
            </a:r>
            <a:r>
              <a:rPr lang="en-US" b="1" i="1" dirty="0"/>
              <a:t>extremely diverse </a:t>
            </a:r>
            <a:r>
              <a:rPr lang="en-US" b="1" dirty="0"/>
              <a:t>among patients!</a:t>
            </a:r>
          </a:p>
        </p:txBody>
      </p:sp>
      <p:sp>
        <p:nvSpPr>
          <p:cNvPr id="7" name="TextBox 6">
            <a:extLst>
              <a:ext uri="{FF2B5EF4-FFF2-40B4-BE49-F238E27FC236}">
                <a16:creationId xmlns:a16="http://schemas.microsoft.com/office/drawing/2014/main" id="{2276B41B-A353-AC41-9821-7D5C62D806D7}"/>
              </a:ext>
            </a:extLst>
          </p:cNvPr>
          <p:cNvSpPr txBox="1"/>
          <p:nvPr/>
        </p:nvSpPr>
        <p:spPr>
          <a:xfrm>
            <a:off x="8344290" y="4633836"/>
            <a:ext cx="2807186" cy="369332"/>
          </a:xfrm>
          <a:prstGeom prst="rect">
            <a:avLst/>
          </a:prstGeom>
          <a:noFill/>
        </p:spPr>
        <p:txBody>
          <a:bodyPr wrap="square" rtlCol="0">
            <a:spAutoFit/>
          </a:bodyPr>
          <a:lstStyle/>
          <a:p>
            <a:r>
              <a:rPr lang="en-US" b="1" strike="sngStrike" dirty="0">
                <a:solidFill>
                  <a:srgbClr val="C00000"/>
                </a:solidFill>
              </a:rPr>
              <a:t>Global variability: 310mL</a:t>
            </a:r>
          </a:p>
        </p:txBody>
      </p:sp>
      <p:sp>
        <p:nvSpPr>
          <p:cNvPr id="8" name="TextBox 7">
            <a:extLst>
              <a:ext uri="{FF2B5EF4-FFF2-40B4-BE49-F238E27FC236}">
                <a16:creationId xmlns:a16="http://schemas.microsoft.com/office/drawing/2014/main" id="{51555FE7-8403-4E4D-AE43-0E14CE3426A5}"/>
              </a:ext>
            </a:extLst>
          </p:cNvPr>
          <p:cNvSpPr txBox="1"/>
          <p:nvPr/>
        </p:nvSpPr>
        <p:spPr>
          <a:xfrm>
            <a:off x="8344290" y="5706454"/>
            <a:ext cx="3133007" cy="646331"/>
          </a:xfrm>
          <a:prstGeom prst="rect">
            <a:avLst/>
          </a:prstGeom>
          <a:noFill/>
        </p:spPr>
        <p:txBody>
          <a:bodyPr wrap="square" rtlCol="0">
            <a:spAutoFit/>
          </a:bodyPr>
          <a:lstStyle/>
          <a:p>
            <a:r>
              <a:rPr lang="en-US" b="1" dirty="0">
                <a:solidFill>
                  <a:srgbClr val="00B050"/>
                </a:solidFill>
              </a:rPr>
              <a:t>Patient specific variability: </a:t>
            </a:r>
            <a:r>
              <a:rPr lang="en-US" dirty="0">
                <a:solidFill>
                  <a:srgbClr val="00B050"/>
                </a:solidFill>
              </a:rPr>
              <a:t>[184; 428] mL </a:t>
            </a:r>
            <a:endParaRPr lang="en-US" b="1" dirty="0">
              <a:solidFill>
                <a:srgbClr val="00B050"/>
              </a:solidFill>
            </a:endParaRPr>
          </a:p>
        </p:txBody>
      </p:sp>
      <p:cxnSp>
        <p:nvCxnSpPr>
          <p:cNvPr id="10" name="Straight Arrow Connector 9">
            <a:extLst>
              <a:ext uri="{FF2B5EF4-FFF2-40B4-BE49-F238E27FC236}">
                <a16:creationId xmlns:a16="http://schemas.microsoft.com/office/drawing/2014/main" id="{8C9736A0-4CF7-1C47-9158-F13231D71B60}"/>
              </a:ext>
            </a:extLst>
          </p:cNvPr>
          <p:cNvCxnSpPr/>
          <p:nvPr/>
        </p:nvCxnSpPr>
        <p:spPr>
          <a:xfrm>
            <a:off x="9747883" y="5097987"/>
            <a:ext cx="0" cy="514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B4EB8F3-2362-754D-8698-03A71C423887}"/>
              </a:ext>
            </a:extLst>
          </p:cNvPr>
          <p:cNvSpPr txBox="1"/>
          <p:nvPr/>
        </p:nvSpPr>
        <p:spPr>
          <a:xfrm>
            <a:off x="4721616" y="1496536"/>
            <a:ext cx="2748766" cy="369332"/>
          </a:xfrm>
          <a:prstGeom prst="rect">
            <a:avLst/>
          </a:prstGeom>
          <a:noFill/>
        </p:spPr>
        <p:txBody>
          <a:bodyPr wrap="none" rtlCol="0">
            <a:spAutoFit/>
          </a:bodyPr>
          <a:lstStyle/>
          <a:p>
            <a:r>
              <a:rPr lang="en-US" dirty="0"/>
              <a:t>Distribution of patients’ std</a:t>
            </a:r>
          </a:p>
        </p:txBody>
      </p:sp>
    </p:spTree>
    <p:extLst>
      <p:ext uri="{BB962C8B-B14F-4D97-AF65-F5344CB8AC3E}">
        <p14:creationId xmlns:p14="http://schemas.microsoft.com/office/powerpoint/2010/main" val="1308378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a:xfrm>
            <a:off x="0" y="-33873"/>
            <a:ext cx="6096000" cy="367340"/>
          </a:xfrm>
        </p:spPr>
        <p:txBody>
          <a:bodyPr/>
          <a:lstStyle/>
          <a:p>
            <a:r>
              <a:rPr lang="en-US" dirty="0"/>
              <a:t>Correlation between variability and predicted FEV1%</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pic>
        <p:nvPicPr>
          <p:cNvPr id="4" name="Picture 3">
            <a:extLst>
              <a:ext uri="{FF2B5EF4-FFF2-40B4-BE49-F238E27FC236}">
                <a16:creationId xmlns:a16="http://schemas.microsoft.com/office/drawing/2014/main" id="{4C3D8D86-2152-EC40-8F9A-CD60DF9BCD23}"/>
              </a:ext>
            </a:extLst>
          </p:cNvPr>
          <p:cNvPicPr>
            <a:picLocks noChangeAspect="1"/>
          </p:cNvPicPr>
          <p:nvPr/>
        </p:nvPicPr>
        <p:blipFill>
          <a:blip r:embed="rId3"/>
          <a:stretch>
            <a:fillRect/>
          </a:stretch>
        </p:blipFill>
        <p:spPr>
          <a:xfrm>
            <a:off x="2978150" y="1572331"/>
            <a:ext cx="6235700" cy="4673600"/>
          </a:xfrm>
          <a:prstGeom prst="rect">
            <a:avLst/>
          </a:prstGeom>
        </p:spPr>
      </p:pic>
      <p:sp>
        <p:nvSpPr>
          <p:cNvPr id="5" name="TextBox 4">
            <a:extLst>
              <a:ext uri="{FF2B5EF4-FFF2-40B4-BE49-F238E27FC236}">
                <a16:creationId xmlns:a16="http://schemas.microsoft.com/office/drawing/2014/main" id="{9E91D207-868C-B947-B138-CC4D9F67949C}"/>
              </a:ext>
            </a:extLst>
          </p:cNvPr>
          <p:cNvSpPr txBox="1"/>
          <p:nvPr/>
        </p:nvSpPr>
        <p:spPr>
          <a:xfrm>
            <a:off x="2198641" y="873315"/>
            <a:ext cx="1559017" cy="369332"/>
          </a:xfrm>
          <a:prstGeom prst="rect">
            <a:avLst/>
          </a:prstGeom>
          <a:noFill/>
        </p:spPr>
        <p:txBody>
          <a:bodyPr wrap="none" rtlCol="0">
            <a:spAutoFit/>
          </a:bodyPr>
          <a:lstStyle/>
          <a:p>
            <a:r>
              <a:rPr lang="en-US" b="1" dirty="0"/>
              <a:t>No correlation</a:t>
            </a:r>
          </a:p>
        </p:txBody>
      </p:sp>
    </p:spTree>
    <p:extLst>
      <p:ext uri="{BB962C8B-B14F-4D97-AF65-F5344CB8AC3E}">
        <p14:creationId xmlns:p14="http://schemas.microsoft.com/office/powerpoint/2010/main" val="1013583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Effect on CFTR modulators</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sp>
        <p:nvSpPr>
          <p:cNvPr id="5" name="TextBox 4">
            <a:extLst>
              <a:ext uri="{FF2B5EF4-FFF2-40B4-BE49-F238E27FC236}">
                <a16:creationId xmlns:a16="http://schemas.microsoft.com/office/drawing/2014/main" id="{86D2FDF3-7509-824B-9FD4-0BF560FD0F0B}"/>
              </a:ext>
            </a:extLst>
          </p:cNvPr>
          <p:cNvSpPr txBox="1"/>
          <p:nvPr/>
        </p:nvSpPr>
        <p:spPr>
          <a:xfrm>
            <a:off x="3077396" y="1812209"/>
            <a:ext cx="2687595" cy="369332"/>
          </a:xfrm>
          <a:prstGeom prst="rect">
            <a:avLst/>
          </a:prstGeom>
          <a:noFill/>
        </p:spPr>
        <p:txBody>
          <a:bodyPr wrap="none" rtlCol="0">
            <a:spAutoFit/>
          </a:bodyPr>
          <a:lstStyle/>
          <a:p>
            <a:r>
              <a:rPr lang="en-US" dirty="0"/>
              <a:t>Equality of variance tests: </a:t>
            </a:r>
          </a:p>
        </p:txBody>
      </p:sp>
      <p:pic>
        <p:nvPicPr>
          <p:cNvPr id="6" name="Picture 5">
            <a:extLst>
              <a:ext uri="{FF2B5EF4-FFF2-40B4-BE49-F238E27FC236}">
                <a16:creationId xmlns:a16="http://schemas.microsoft.com/office/drawing/2014/main" id="{B6EE5626-231F-C14A-84EE-47754B778883}"/>
              </a:ext>
            </a:extLst>
          </p:cNvPr>
          <p:cNvPicPr>
            <a:picLocks noChangeAspect="1"/>
          </p:cNvPicPr>
          <p:nvPr/>
        </p:nvPicPr>
        <p:blipFill>
          <a:blip r:embed="rId2"/>
          <a:stretch>
            <a:fillRect/>
          </a:stretch>
        </p:blipFill>
        <p:spPr>
          <a:xfrm>
            <a:off x="6056313" y="3082087"/>
            <a:ext cx="977900" cy="342900"/>
          </a:xfrm>
          <a:prstGeom prst="rect">
            <a:avLst/>
          </a:prstGeom>
        </p:spPr>
      </p:pic>
      <p:pic>
        <p:nvPicPr>
          <p:cNvPr id="7" name="Picture 6">
            <a:extLst>
              <a:ext uri="{FF2B5EF4-FFF2-40B4-BE49-F238E27FC236}">
                <a16:creationId xmlns:a16="http://schemas.microsoft.com/office/drawing/2014/main" id="{447DCF9F-245E-9B48-9B03-60A73B91E5FD}"/>
              </a:ext>
            </a:extLst>
          </p:cNvPr>
          <p:cNvPicPr>
            <a:picLocks noChangeAspect="1"/>
          </p:cNvPicPr>
          <p:nvPr/>
        </p:nvPicPr>
        <p:blipFill>
          <a:blip r:embed="rId3"/>
          <a:stretch>
            <a:fillRect/>
          </a:stretch>
        </p:blipFill>
        <p:spPr>
          <a:xfrm>
            <a:off x="6056313" y="2491424"/>
            <a:ext cx="977900" cy="342900"/>
          </a:xfrm>
          <a:prstGeom prst="rect">
            <a:avLst/>
          </a:prstGeom>
        </p:spPr>
      </p:pic>
      <p:sp>
        <p:nvSpPr>
          <p:cNvPr id="8" name="TextBox 7">
            <a:extLst>
              <a:ext uri="{FF2B5EF4-FFF2-40B4-BE49-F238E27FC236}">
                <a16:creationId xmlns:a16="http://schemas.microsoft.com/office/drawing/2014/main" id="{AB58BDDA-C1C9-834D-A642-725FB845A3CA}"/>
              </a:ext>
            </a:extLst>
          </p:cNvPr>
          <p:cNvSpPr txBox="1"/>
          <p:nvPr/>
        </p:nvSpPr>
        <p:spPr>
          <a:xfrm>
            <a:off x="5103602" y="2514902"/>
            <a:ext cx="777521" cy="369332"/>
          </a:xfrm>
          <a:prstGeom prst="rect">
            <a:avLst/>
          </a:prstGeom>
          <a:noFill/>
        </p:spPr>
        <p:txBody>
          <a:bodyPr wrap="none" rtlCol="0">
            <a:spAutoFit/>
          </a:bodyPr>
          <a:lstStyle/>
          <a:p>
            <a:r>
              <a:rPr lang="en-US" dirty="0"/>
              <a:t>F-test:</a:t>
            </a:r>
          </a:p>
        </p:txBody>
      </p:sp>
      <p:sp>
        <p:nvSpPr>
          <p:cNvPr id="9" name="TextBox 8">
            <a:extLst>
              <a:ext uri="{FF2B5EF4-FFF2-40B4-BE49-F238E27FC236}">
                <a16:creationId xmlns:a16="http://schemas.microsoft.com/office/drawing/2014/main" id="{592E8E8A-08E8-6244-89F7-30A785BFC10B}"/>
              </a:ext>
            </a:extLst>
          </p:cNvPr>
          <p:cNvSpPr txBox="1"/>
          <p:nvPr/>
        </p:nvSpPr>
        <p:spPr>
          <a:xfrm>
            <a:off x="4427007" y="3059668"/>
            <a:ext cx="1454116" cy="369332"/>
          </a:xfrm>
          <a:prstGeom prst="rect">
            <a:avLst/>
          </a:prstGeom>
          <a:noFill/>
        </p:spPr>
        <p:txBody>
          <a:bodyPr wrap="none" rtlCol="0">
            <a:spAutoFit/>
          </a:bodyPr>
          <a:lstStyle/>
          <a:p>
            <a:r>
              <a:rPr lang="en-US" dirty="0" err="1"/>
              <a:t>Levene’s</a:t>
            </a:r>
            <a:r>
              <a:rPr lang="en-US" dirty="0"/>
              <a:t> test:</a:t>
            </a:r>
          </a:p>
        </p:txBody>
      </p:sp>
    </p:spTree>
    <p:extLst>
      <p:ext uri="{BB962C8B-B14F-4D97-AF65-F5344CB8AC3E}">
        <p14:creationId xmlns:p14="http://schemas.microsoft.com/office/powerpoint/2010/main" val="1159271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905BE-26C6-8A43-AB84-B5325895E7D5}"/>
              </a:ext>
            </a:extLst>
          </p:cNvPr>
          <p:cNvSpPr>
            <a:spLocks noGrp="1"/>
          </p:cNvSpPr>
          <p:nvPr>
            <p:ph type="body" idx="1"/>
          </p:nvPr>
        </p:nvSpPr>
        <p:spPr/>
        <p:txBody>
          <a:bodyPr/>
          <a:lstStyle/>
          <a:p>
            <a:r>
              <a:rPr lang="en-US" dirty="0"/>
              <a:t>Effect on CFTR modulators</a:t>
            </a:r>
          </a:p>
        </p:txBody>
      </p:sp>
      <p:sp>
        <p:nvSpPr>
          <p:cNvPr id="3" name="Text Placeholder 2">
            <a:extLst>
              <a:ext uri="{FF2B5EF4-FFF2-40B4-BE49-F238E27FC236}">
                <a16:creationId xmlns:a16="http://schemas.microsoft.com/office/drawing/2014/main" id="{3EBA542B-0593-EF45-9465-62D555C8C10A}"/>
              </a:ext>
            </a:extLst>
          </p:cNvPr>
          <p:cNvSpPr>
            <a:spLocks noGrp="1"/>
          </p:cNvSpPr>
          <p:nvPr>
            <p:ph type="body" idx="13"/>
          </p:nvPr>
        </p:nvSpPr>
        <p:spPr/>
        <p:txBody>
          <a:bodyPr/>
          <a:lstStyle/>
          <a:p>
            <a:endParaRPr lang="en-US"/>
          </a:p>
        </p:txBody>
      </p:sp>
      <p:pic>
        <p:nvPicPr>
          <p:cNvPr id="4" name="Picture 3">
            <a:extLst>
              <a:ext uri="{FF2B5EF4-FFF2-40B4-BE49-F238E27FC236}">
                <a16:creationId xmlns:a16="http://schemas.microsoft.com/office/drawing/2014/main" id="{53C6C226-BD01-7C48-8C90-AB6EACC96D14}"/>
              </a:ext>
            </a:extLst>
          </p:cNvPr>
          <p:cNvPicPr>
            <a:picLocks noChangeAspect="1"/>
          </p:cNvPicPr>
          <p:nvPr/>
        </p:nvPicPr>
        <p:blipFill>
          <a:blip r:embed="rId2"/>
          <a:stretch>
            <a:fillRect/>
          </a:stretch>
        </p:blipFill>
        <p:spPr>
          <a:xfrm>
            <a:off x="189186" y="334673"/>
            <a:ext cx="7881664" cy="3015814"/>
          </a:xfrm>
          <a:prstGeom prst="rect">
            <a:avLst/>
          </a:prstGeom>
        </p:spPr>
      </p:pic>
      <p:pic>
        <p:nvPicPr>
          <p:cNvPr id="6" name="Picture 5">
            <a:extLst>
              <a:ext uri="{FF2B5EF4-FFF2-40B4-BE49-F238E27FC236}">
                <a16:creationId xmlns:a16="http://schemas.microsoft.com/office/drawing/2014/main" id="{DD5B3381-65CE-3143-A2B2-BCA1209C38F7}"/>
              </a:ext>
            </a:extLst>
          </p:cNvPr>
          <p:cNvPicPr>
            <a:picLocks noChangeAspect="1"/>
          </p:cNvPicPr>
          <p:nvPr/>
        </p:nvPicPr>
        <p:blipFill>
          <a:blip r:embed="rId3"/>
          <a:stretch>
            <a:fillRect/>
          </a:stretch>
        </p:blipFill>
        <p:spPr>
          <a:xfrm>
            <a:off x="162910" y="3247289"/>
            <a:ext cx="12029090" cy="2142167"/>
          </a:xfrm>
          <a:prstGeom prst="rect">
            <a:avLst/>
          </a:prstGeom>
        </p:spPr>
      </p:pic>
      <p:sp>
        <p:nvSpPr>
          <p:cNvPr id="7" name="TextBox 6">
            <a:extLst>
              <a:ext uri="{FF2B5EF4-FFF2-40B4-BE49-F238E27FC236}">
                <a16:creationId xmlns:a16="http://schemas.microsoft.com/office/drawing/2014/main" id="{F78148CA-71F5-A84E-8A6B-ABB445E6F1A4}"/>
              </a:ext>
            </a:extLst>
          </p:cNvPr>
          <p:cNvSpPr txBox="1"/>
          <p:nvPr/>
        </p:nvSpPr>
        <p:spPr>
          <a:xfrm>
            <a:off x="8407355" y="5721695"/>
            <a:ext cx="2807186" cy="369332"/>
          </a:xfrm>
          <a:prstGeom prst="rect">
            <a:avLst/>
          </a:prstGeom>
          <a:noFill/>
        </p:spPr>
        <p:txBody>
          <a:bodyPr wrap="square" rtlCol="0">
            <a:spAutoFit/>
          </a:bodyPr>
          <a:lstStyle/>
          <a:p>
            <a:r>
              <a:rPr lang="en-US" b="1" dirty="0" err="1">
                <a:solidFill>
                  <a:srgbClr val="C00000"/>
                </a:solidFill>
              </a:rPr>
              <a:t>Symkevi</a:t>
            </a:r>
            <a:r>
              <a:rPr lang="en-US" b="1" dirty="0">
                <a:solidFill>
                  <a:srgbClr val="C00000"/>
                </a:solidFill>
              </a:rPr>
              <a:t> &lt; No therapy</a:t>
            </a:r>
          </a:p>
        </p:txBody>
      </p:sp>
      <p:sp>
        <p:nvSpPr>
          <p:cNvPr id="8" name="TextBox 7">
            <a:extLst>
              <a:ext uri="{FF2B5EF4-FFF2-40B4-BE49-F238E27FC236}">
                <a16:creationId xmlns:a16="http://schemas.microsoft.com/office/drawing/2014/main" id="{9F116BA6-8D89-4C41-804F-27EDC8948AEA}"/>
              </a:ext>
            </a:extLst>
          </p:cNvPr>
          <p:cNvSpPr txBox="1"/>
          <p:nvPr/>
        </p:nvSpPr>
        <p:spPr>
          <a:xfrm>
            <a:off x="1139453" y="5647912"/>
            <a:ext cx="3133007" cy="369332"/>
          </a:xfrm>
          <a:prstGeom prst="rect">
            <a:avLst/>
          </a:prstGeom>
          <a:noFill/>
        </p:spPr>
        <p:txBody>
          <a:bodyPr wrap="square" rtlCol="0">
            <a:spAutoFit/>
          </a:bodyPr>
          <a:lstStyle/>
          <a:p>
            <a:r>
              <a:rPr lang="en-US" b="1" dirty="0" err="1">
                <a:solidFill>
                  <a:srgbClr val="00B050"/>
                </a:solidFill>
              </a:rPr>
              <a:t>Trikafta</a:t>
            </a:r>
            <a:r>
              <a:rPr lang="en-US" b="1" dirty="0">
                <a:solidFill>
                  <a:srgbClr val="00B050"/>
                </a:solidFill>
              </a:rPr>
              <a:t> &lt; </a:t>
            </a:r>
            <a:r>
              <a:rPr lang="en-US" b="1" dirty="0" err="1">
                <a:solidFill>
                  <a:srgbClr val="00B050"/>
                </a:solidFill>
              </a:rPr>
              <a:t>Symkevi</a:t>
            </a:r>
            <a:endParaRPr lang="en-US" b="1" dirty="0">
              <a:solidFill>
                <a:srgbClr val="00B050"/>
              </a:solidFill>
            </a:endParaRPr>
          </a:p>
        </p:txBody>
      </p:sp>
      <p:sp>
        <p:nvSpPr>
          <p:cNvPr id="10" name="TextBox 9">
            <a:extLst>
              <a:ext uri="{FF2B5EF4-FFF2-40B4-BE49-F238E27FC236}">
                <a16:creationId xmlns:a16="http://schemas.microsoft.com/office/drawing/2014/main" id="{8F1F4D73-AE90-6541-B103-593ABE0C0B42}"/>
              </a:ext>
            </a:extLst>
          </p:cNvPr>
          <p:cNvSpPr txBox="1"/>
          <p:nvPr/>
        </p:nvSpPr>
        <p:spPr>
          <a:xfrm>
            <a:off x="1139452" y="6017244"/>
            <a:ext cx="3133007" cy="369332"/>
          </a:xfrm>
          <a:prstGeom prst="rect">
            <a:avLst/>
          </a:prstGeom>
          <a:noFill/>
        </p:spPr>
        <p:txBody>
          <a:bodyPr wrap="square" rtlCol="0">
            <a:spAutoFit/>
          </a:bodyPr>
          <a:lstStyle/>
          <a:p>
            <a:r>
              <a:rPr lang="en-US" b="1" dirty="0" err="1">
                <a:solidFill>
                  <a:srgbClr val="00B050"/>
                </a:solidFill>
              </a:rPr>
              <a:t>Trikafta</a:t>
            </a:r>
            <a:r>
              <a:rPr lang="en-US" b="1" dirty="0">
                <a:solidFill>
                  <a:srgbClr val="00B050"/>
                </a:solidFill>
              </a:rPr>
              <a:t> &lt; No therapy</a:t>
            </a:r>
          </a:p>
        </p:txBody>
      </p:sp>
      <p:sp>
        <p:nvSpPr>
          <p:cNvPr id="11" name="TextBox 10">
            <a:extLst>
              <a:ext uri="{FF2B5EF4-FFF2-40B4-BE49-F238E27FC236}">
                <a16:creationId xmlns:a16="http://schemas.microsoft.com/office/drawing/2014/main" id="{946D3C0F-5CD9-4742-BC82-58D4BE31DD45}"/>
              </a:ext>
            </a:extLst>
          </p:cNvPr>
          <p:cNvSpPr txBox="1"/>
          <p:nvPr/>
        </p:nvSpPr>
        <p:spPr>
          <a:xfrm>
            <a:off x="1139452" y="6351300"/>
            <a:ext cx="5466303" cy="369332"/>
          </a:xfrm>
          <a:prstGeom prst="rect">
            <a:avLst/>
          </a:prstGeom>
          <a:noFill/>
        </p:spPr>
        <p:txBody>
          <a:bodyPr wrap="square" rtlCol="0">
            <a:spAutoFit/>
          </a:bodyPr>
          <a:lstStyle/>
          <a:p>
            <a:r>
              <a:rPr lang="en-US" b="1" dirty="0" err="1">
                <a:solidFill>
                  <a:srgbClr val="00B050"/>
                </a:solidFill>
              </a:rPr>
              <a:t>Trikafta</a:t>
            </a:r>
            <a:r>
              <a:rPr lang="en-US" b="1" dirty="0">
                <a:solidFill>
                  <a:srgbClr val="00B050"/>
                </a:solidFill>
              </a:rPr>
              <a:t> &lt; </a:t>
            </a:r>
            <a:r>
              <a:rPr lang="en-US" b="1" dirty="0" err="1">
                <a:solidFill>
                  <a:srgbClr val="00B050"/>
                </a:solidFill>
              </a:rPr>
              <a:t>Symkevi</a:t>
            </a:r>
            <a:r>
              <a:rPr lang="en-US" b="1" dirty="0">
                <a:solidFill>
                  <a:srgbClr val="00B050"/>
                </a:solidFill>
              </a:rPr>
              <a:t>  + Ivacaftor + </a:t>
            </a:r>
            <a:r>
              <a:rPr lang="en-US" b="1" dirty="0" err="1">
                <a:solidFill>
                  <a:srgbClr val="00B050"/>
                </a:solidFill>
              </a:rPr>
              <a:t>Orkambi</a:t>
            </a:r>
            <a:r>
              <a:rPr lang="en-US" b="1" dirty="0">
                <a:solidFill>
                  <a:srgbClr val="00B050"/>
                </a:solidFill>
              </a:rPr>
              <a:t> + No therapy</a:t>
            </a:r>
          </a:p>
        </p:txBody>
      </p:sp>
      <p:sp>
        <p:nvSpPr>
          <p:cNvPr id="12" name="TextBox 11">
            <a:extLst>
              <a:ext uri="{FF2B5EF4-FFF2-40B4-BE49-F238E27FC236}">
                <a16:creationId xmlns:a16="http://schemas.microsoft.com/office/drawing/2014/main" id="{8FC7752C-0671-7F45-B48A-0E82C0549B49}"/>
              </a:ext>
            </a:extLst>
          </p:cNvPr>
          <p:cNvSpPr txBox="1"/>
          <p:nvPr/>
        </p:nvSpPr>
        <p:spPr>
          <a:xfrm>
            <a:off x="8407355" y="6164577"/>
            <a:ext cx="3669958" cy="369332"/>
          </a:xfrm>
          <a:prstGeom prst="rect">
            <a:avLst/>
          </a:prstGeom>
          <a:noFill/>
        </p:spPr>
        <p:txBody>
          <a:bodyPr wrap="square" rtlCol="0">
            <a:spAutoFit/>
          </a:bodyPr>
          <a:lstStyle/>
          <a:p>
            <a:r>
              <a:rPr lang="en-US" b="1" dirty="0" err="1">
                <a:solidFill>
                  <a:srgbClr val="C00000"/>
                </a:solidFill>
              </a:rPr>
              <a:t>Symkevi</a:t>
            </a:r>
            <a:r>
              <a:rPr lang="en-US" b="1" dirty="0">
                <a:solidFill>
                  <a:srgbClr val="C00000"/>
                </a:solidFill>
              </a:rPr>
              <a:t> &lt; Ivacaftor + No therapy</a:t>
            </a:r>
          </a:p>
        </p:txBody>
      </p:sp>
      <p:sp>
        <p:nvSpPr>
          <p:cNvPr id="13" name="TextBox 12">
            <a:extLst>
              <a:ext uri="{FF2B5EF4-FFF2-40B4-BE49-F238E27FC236}">
                <a16:creationId xmlns:a16="http://schemas.microsoft.com/office/drawing/2014/main" id="{D432483F-CD53-D346-ACF7-3CA5560141D7}"/>
              </a:ext>
            </a:extLst>
          </p:cNvPr>
          <p:cNvSpPr txBox="1"/>
          <p:nvPr/>
        </p:nvSpPr>
        <p:spPr>
          <a:xfrm>
            <a:off x="6794941" y="5906361"/>
            <a:ext cx="1538370" cy="369332"/>
          </a:xfrm>
          <a:prstGeom prst="rect">
            <a:avLst/>
          </a:prstGeom>
          <a:noFill/>
        </p:spPr>
        <p:txBody>
          <a:bodyPr wrap="none" rtlCol="0">
            <a:spAutoFit/>
          </a:bodyPr>
          <a:lstStyle/>
          <a:p>
            <a:r>
              <a:rPr lang="en-US" dirty="0"/>
              <a:t>Not significant</a:t>
            </a:r>
          </a:p>
        </p:txBody>
      </p:sp>
      <p:sp>
        <p:nvSpPr>
          <p:cNvPr id="14" name="TextBox 13">
            <a:extLst>
              <a:ext uri="{FF2B5EF4-FFF2-40B4-BE49-F238E27FC236}">
                <a16:creationId xmlns:a16="http://schemas.microsoft.com/office/drawing/2014/main" id="{30D455FE-B8E5-4D4D-BD68-F0139F44313D}"/>
              </a:ext>
            </a:extLst>
          </p:cNvPr>
          <p:cNvSpPr txBox="1"/>
          <p:nvPr/>
        </p:nvSpPr>
        <p:spPr>
          <a:xfrm>
            <a:off x="-9115" y="5972601"/>
            <a:ext cx="1153649" cy="369332"/>
          </a:xfrm>
          <a:prstGeom prst="rect">
            <a:avLst/>
          </a:prstGeom>
          <a:noFill/>
        </p:spPr>
        <p:txBody>
          <a:bodyPr wrap="none" rtlCol="0">
            <a:spAutoFit/>
          </a:bodyPr>
          <a:lstStyle/>
          <a:p>
            <a:r>
              <a:rPr lang="en-US" dirty="0"/>
              <a:t>Significant</a:t>
            </a:r>
          </a:p>
        </p:txBody>
      </p:sp>
    </p:spTree>
    <p:extLst>
      <p:ext uri="{BB962C8B-B14F-4D97-AF65-F5344CB8AC3E}">
        <p14:creationId xmlns:p14="http://schemas.microsoft.com/office/powerpoint/2010/main" val="2506599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953BB8-5076-9E41-8575-3B2F4FBD7882}"/>
              </a:ext>
            </a:extLst>
          </p:cNvPr>
          <p:cNvSpPr>
            <a:spLocks noGrp="1"/>
          </p:cNvSpPr>
          <p:nvPr>
            <p:ph type="body" idx="1"/>
          </p:nvPr>
        </p:nvSpPr>
        <p:spPr/>
        <p:txBody>
          <a:bodyPr/>
          <a:lstStyle/>
          <a:p>
            <a:r>
              <a:rPr lang="en-US" dirty="0"/>
              <a:t>Cystic Fibrosis: pathophysiology</a:t>
            </a:r>
          </a:p>
        </p:txBody>
      </p:sp>
      <p:pic>
        <p:nvPicPr>
          <p:cNvPr id="4" name="Picture 3">
            <a:extLst>
              <a:ext uri="{FF2B5EF4-FFF2-40B4-BE49-F238E27FC236}">
                <a16:creationId xmlns:a16="http://schemas.microsoft.com/office/drawing/2014/main" id="{A59A8A8C-1DA0-0640-9F20-8B023BC40437}"/>
              </a:ext>
            </a:extLst>
          </p:cNvPr>
          <p:cNvPicPr>
            <a:picLocks noChangeAspect="1"/>
          </p:cNvPicPr>
          <p:nvPr/>
        </p:nvPicPr>
        <p:blipFill>
          <a:blip r:embed="rId3"/>
          <a:stretch>
            <a:fillRect/>
          </a:stretch>
        </p:blipFill>
        <p:spPr>
          <a:xfrm>
            <a:off x="216976" y="877979"/>
            <a:ext cx="3853903" cy="5787965"/>
          </a:xfrm>
          <a:prstGeom prst="rect">
            <a:avLst/>
          </a:prstGeom>
        </p:spPr>
      </p:pic>
      <p:pic>
        <p:nvPicPr>
          <p:cNvPr id="6" name="Picture 5">
            <a:extLst>
              <a:ext uri="{FF2B5EF4-FFF2-40B4-BE49-F238E27FC236}">
                <a16:creationId xmlns:a16="http://schemas.microsoft.com/office/drawing/2014/main" id="{EE604910-5C80-274D-98E8-0C6119478C10}"/>
              </a:ext>
            </a:extLst>
          </p:cNvPr>
          <p:cNvPicPr>
            <a:picLocks noChangeAspect="1"/>
          </p:cNvPicPr>
          <p:nvPr/>
        </p:nvPicPr>
        <p:blipFill>
          <a:blip r:embed="rId4"/>
          <a:stretch>
            <a:fillRect/>
          </a:stretch>
        </p:blipFill>
        <p:spPr>
          <a:xfrm>
            <a:off x="4070879" y="663284"/>
            <a:ext cx="3632200" cy="5952774"/>
          </a:xfrm>
          <a:prstGeom prst="rect">
            <a:avLst/>
          </a:prstGeom>
        </p:spPr>
      </p:pic>
      <p:pic>
        <p:nvPicPr>
          <p:cNvPr id="7" name="Picture 6">
            <a:extLst>
              <a:ext uri="{FF2B5EF4-FFF2-40B4-BE49-F238E27FC236}">
                <a16:creationId xmlns:a16="http://schemas.microsoft.com/office/drawing/2014/main" id="{212E0E4D-6EE8-5F42-8B36-874C2FB82EA7}"/>
              </a:ext>
            </a:extLst>
          </p:cNvPr>
          <p:cNvPicPr>
            <a:picLocks noChangeAspect="1"/>
          </p:cNvPicPr>
          <p:nvPr/>
        </p:nvPicPr>
        <p:blipFill>
          <a:blip r:embed="rId5"/>
          <a:stretch>
            <a:fillRect/>
          </a:stretch>
        </p:blipFill>
        <p:spPr>
          <a:xfrm>
            <a:off x="7930620" y="663283"/>
            <a:ext cx="4235058" cy="5952773"/>
          </a:xfrm>
          <a:prstGeom prst="rect">
            <a:avLst/>
          </a:prstGeom>
        </p:spPr>
      </p:pic>
      <p:sp>
        <p:nvSpPr>
          <p:cNvPr id="9" name="Text Placeholder 2">
            <a:extLst>
              <a:ext uri="{FF2B5EF4-FFF2-40B4-BE49-F238E27FC236}">
                <a16:creationId xmlns:a16="http://schemas.microsoft.com/office/drawing/2014/main" id="{066ECE83-C1BB-1F48-AD03-71FD632B4A94}"/>
              </a:ext>
            </a:extLst>
          </p:cNvPr>
          <p:cNvSpPr txBox="1">
            <a:spLocks/>
          </p:cNvSpPr>
          <p:nvPr/>
        </p:nvSpPr>
        <p:spPr>
          <a:xfrm>
            <a:off x="216976" y="422053"/>
            <a:ext cx="3241964" cy="367340"/>
          </a:xfrm>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90’000 individuals worldwide</a:t>
            </a:r>
            <a:endParaRPr lang="en-US" dirty="0"/>
          </a:p>
        </p:txBody>
      </p:sp>
      <p:sp>
        <p:nvSpPr>
          <p:cNvPr id="11" name="Text Placeholder 2">
            <a:extLst>
              <a:ext uri="{FF2B5EF4-FFF2-40B4-BE49-F238E27FC236}">
                <a16:creationId xmlns:a16="http://schemas.microsoft.com/office/drawing/2014/main" id="{DFDB4AF1-9DF8-BC49-A181-C6DA80D6D042}"/>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1279658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CED561-1E7F-E245-9C49-D21C629A971A}"/>
              </a:ext>
            </a:extLst>
          </p:cNvPr>
          <p:cNvSpPr/>
          <p:nvPr/>
        </p:nvSpPr>
        <p:spPr>
          <a:xfrm>
            <a:off x="705395" y="306402"/>
            <a:ext cx="10363200" cy="954107"/>
          </a:xfrm>
          <a:prstGeom prst="rect">
            <a:avLst/>
          </a:prstGeom>
        </p:spPr>
        <p:txBody>
          <a:bodyPr wrap="square">
            <a:spAutoFit/>
          </a:bodyPr>
          <a:lstStyle/>
          <a:p>
            <a:pPr algn="ctr"/>
            <a:r>
              <a:rPr lang="en-GB" sz="2800" dirty="0">
                <a:solidFill>
                  <a:schemeClr val="bg1">
                    <a:lumMod val="65000"/>
                  </a:schemeClr>
                </a:solidFill>
                <a:latin typeface="SFSS2488"/>
              </a:rPr>
              <a:t>Main project: Bayesian inference with Expectation Maximisation for the characterisation of antibiotic treatment recovery in Cystic Fibrosis </a:t>
            </a:r>
            <a:endParaRPr lang="en-GB" sz="2800" dirty="0">
              <a:solidFill>
                <a:schemeClr val="bg1">
                  <a:lumMod val="65000"/>
                </a:schemeClr>
              </a:solidFill>
            </a:endParaRPr>
          </a:p>
        </p:txBody>
      </p:sp>
      <p:sp>
        <p:nvSpPr>
          <p:cNvPr id="3" name="Rectangle 2">
            <a:extLst>
              <a:ext uri="{FF2B5EF4-FFF2-40B4-BE49-F238E27FC236}">
                <a16:creationId xmlns:a16="http://schemas.microsoft.com/office/drawing/2014/main" id="{CBC5C6F4-2182-D940-B79A-DA22E2057F51}"/>
              </a:ext>
            </a:extLst>
          </p:cNvPr>
          <p:cNvSpPr/>
          <p:nvPr/>
        </p:nvSpPr>
        <p:spPr>
          <a:xfrm>
            <a:off x="2336853" y="1476848"/>
            <a:ext cx="7518291" cy="830997"/>
          </a:xfrm>
          <a:prstGeom prst="rect">
            <a:avLst/>
          </a:prstGeom>
        </p:spPr>
        <p:txBody>
          <a:bodyPr wrap="square">
            <a:spAutoFit/>
          </a:bodyPr>
          <a:lstStyle/>
          <a:p>
            <a:pPr algn="ctr"/>
            <a:r>
              <a:rPr lang="en-GB" sz="2400" dirty="0">
                <a:solidFill>
                  <a:schemeClr val="bg1">
                    <a:lumMod val="65000"/>
                  </a:schemeClr>
                </a:solidFill>
                <a:latin typeface="SFSS2074"/>
              </a:rPr>
              <a:t>Side project: Estimation of the variability in Cystic </a:t>
            </a:r>
            <a:endParaRPr lang="en-GB" sz="2400" dirty="0">
              <a:solidFill>
                <a:schemeClr val="bg1">
                  <a:lumMod val="65000"/>
                </a:schemeClr>
              </a:solidFill>
            </a:endParaRPr>
          </a:p>
          <a:p>
            <a:pPr algn="ctr"/>
            <a:r>
              <a:rPr lang="en-GB" sz="2400" dirty="0">
                <a:solidFill>
                  <a:schemeClr val="bg1">
                    <a:lumMod val="65000"/>
                  </a:schemeClr>
                </a:solidFill>
                <a:latin typeface="SFSS2074"/>
              </a:rPr>
              <a:t>Fibrosis patient’s FEV1 lung function measurements </a:t>
            </a:r>
            <a:endParaRPr lang="en-GB" sz="2400" dirty="0">
              <a:solidFill>
                <a:schemeClr val="bg1">
                  <a:lumMod val="65000"/>
                </a:schemeClr>
              </a:solidFill>
            </a:endParaRPr>
          </a:p>
        </p:txBody>
      </p:sp>
      <p:pic>
        <p:nvPicPr>
          <p:cNvPr id="4" name="Picture 3">
            <a:extLst>
              <a:ext uri="{FF2B5EF4-FFF2-40B4-BE49-F238E27FC236}">
                <a16:creationId xmlns:a16="http://schemas.microsoft.com/office/drawing/2014/main" id="{EBC88395-EEBC-7048-84CA-1E1E7B3CE4D9}"/>
              </a:ext>
            </a:extLst>
          </p:cNvPr>
          <p:cNvPicPr>
            <a:picLocks noChangeAspect="1"/>
          </p:cNvPicPr>
          <p:nvPr/>
        </p:nvPicPr>
        <p:blipFill>
          <a:blip r:embed="rId3"/>
          <a:stretch>
            <a:fillRect/>
          </a:stretch>
        </p:blipFill>
        <p:spPr>
          <a:xfrm>
            <a:off x="1895746" y="2524184"/>
            <a:ext cx="1527266" cy="1587159"/>
          </a:xfrm>
          <a:prstGeom prst="rect">
            <a:avLst/>
          </a:prstGeom>
        </p:spPr>
      </p:pic>
      <p:sp>
        <p:nvSpPr>
          <p:cNvPr id="6" name="Rectangle 5">
            <a:extLst>
              <a:ext uri="{FF2B5EF4-FFF2-40B4-BE49-F238E27FC236}">
                <a16:creationId xmlns:a16="http://schemas.microsoft.com/office/drawing/2014/main" id="{591DA99E-B808-2646-B204-983462B0ABE1}"/>
              </a:ext>
            </a:extLst>
          </p:cNvPr>
          <p:cNvSpPr/>
          <p:nvPr/>
        </p:nvSpPr>
        <p:spPr>
          <a:xfrm>
            <a:off x="302622" y="4111343"/>
            <a:ext cx="4713515" cy="2554545"/>
          </a:xfrm>
          <a:prstGeom prst="rect">
            <a:avLst/>
          </a:prstGeom>
        </p:spPr>
        <p:txBody>
          <a:bodyPr wrap="square">
            <a:spAutoFit/>
          </a:bodyPr>
          <a:lstStyle/>
          <a:p>
            <a:r>
              <a:rPr lang="en-GB" sz="1600" dirty="0">
                <a:latin typeface="SFSS1000"/>
              </a:rPr>
              <a:t>University of Cambridge</a:t>
            </a:r>
          </a:p>
          <a:p>
            <a:r>
              <a:rPr lang="en-GB" sz="1600" dirty="0">
                <a:latin typeface="SFSS1000"/>
              </a:rPr>
              <a:t>Department of Medicine</a:t>
            </a:r>
            <a:endParaRPr lang="en-GB" sz="1600" dirty="0"/>
          </a:p>
          <a:p>
            <a:endParaRPr lang="en-GB" sz="1600" dirty="0"/>
          </a:p>
          <a:p>
            <a:r>
              <a:rPr lang="en-GB" sz="1600" dirty="0">
                <a:latin typeface="SFSS1000"/>
              </a:rPr>
              <a:t>Academic hosts</a:t>
            </a:r>
            <a:endParaRPr lang="en-GB" sz="1600" dirty="0"/>
          </a:p>
          <a:p>
            <a:pPr marL="285750" indent="-285750">
              <a:buFontTx/>
              <a:buChar char="-"/>
            </a:pPr>
            <a:r>
              <a:rPr lang="en-GB" sz="1600" dirty="0">
                <a:latin typeface="SFSS1000"/>
              </a:rPr>
              <a:t>Prof. Andres </a:t>
            </a:r>
            <a:r>
              <a:rPr lang="en-GB" sz="1600" dirty="0" err="1">
                <a:latin typeface="SFSS1000"/>
              </a:rPr>
              <a:t>Floto</a:t>
            </a:r>
            <a:endParaRPr lang="en-GB" sz="1600" dirty="0">
              <a:latin typeface="SFSS1000"/>
            </a:endParaRPr>
          </a:p>
          <a:p>
            <a:pPr marL="285750" indent="-285750">
              <a:buFontTx/>
              <a:buChar char="-"/>
            </a:pPr>
            <a:r>
              <a:rPr lang="en-GB" sz="1600" dirty="0">
                <a:latin typeface="SFSS1000"/>
              </a:rPr>
              <a:t>Ph.D. Damian Sutcliffe</a:t>
            </a:r>
          </a:p>
          <a:p>
            <a:endParaRPr lang="en-GB" sz="1600" dirty="0"/>
          </a:p>
          <a:p>
            <a:r>
              <a:rPr lang="en-GB" sz="1600" dirty="0">
                <a:latin typeface="SFSS1000"/>
              </a:rPr>
              <a:t>External Expert</a:t>
            </a:r>
          </a:p>
          <a:p>
            <a:pPr marL="285750" indent="-285750">
              <a:buFontTx/>
              <a:buChar char="-"/>
            </a:pPr>
            <a:r>
              <a:rPr lang="en-GB" sz="1600" dirty="0">
                <a:latin typeface="SFSS1000"/>
              </a:rPr>
              <a:t>John Winn, Machine Intelligence Group, Microsoft Research </a:t>
            </a:r>
            <a:endParaRPr lang="en-GB" sz="1600" dirty="0"/>
          </a:p>
        </p:txBody>
      </p:sp>
      <p:sp>
        <p:nvSpPr>
          <p:cNvPr id="7" name="Rectangle 6">
            <a:extLst>
              <a:ext uri="{FF2B5EF4-FFF2-40B4-BE49-F238E27FC236}">
                <a16:creationId xmlns:a16="http://schemas.microsoft.com/office/drawing/2014/main" id="{0D89C1EE-2875-2A47-9687-F8FA60AB16E4}"/>
              </a:ext>
            </a:extLst>
          </p:cNvPr>
          <p:cNvSpPr/>
          <p:nvPr/>
        </p:nvSpPr>
        <p:spPr>
          <a:xfrm>
            <a:off x="6095999" y="4092144"/>
            <a:ext cx="5886995" cy="2308324"/>
          </a:xfrm>
          <a:prstGeom prst="rect">
            <a:avLst/>
          </a:prstGeom>
        </p:spPr>
        <p:txBody>
          <a:bodyPr wrap="square">
            <a:spAutoFit/>
          </a:bodyPr>
          <a:lstStyle/>
          <a:p>
            <a:r>
              <a:rPr lang="en-GB" sz="1600" dirty="0" err="1">
                <a:latin typeface="SFSS1000"/>
              </a:rPr>
              <a:t>École</a:t>
            </a:r>
            <a:r>
              <a:rPr lang="en-GB" sz="1600" dirty="0">
                <a:latin typeface="SFSS1000"/>
              </a:rPr>
              <a:t> Polytechnique </a:t>
            </a:r>
            <a:r>
              <a:rPr lang="en-GB" sz="1600" dirty="0" err="1">
                <a:latin typeface="SFSS1000"/>
              </a:rPr>
              <a:t>Fédérale</a:t>
            </a:r>
            <a:r>
              <a:rPr lang="en-GB" sz="1600" dirty="0">
                <a:latin typeface="SFSS1000"/>
              </a:rPr>
              <a:t> de Lausanne</a:t>
            </a:r>
          </a:p>
          <a:p>
            <a:r>
              <a:rPr lang="en-GB" sz="1600" dirty="0">
                <a:latin typeface="SFSS1000"/>
              </a:rPr>
              <a:t>School of Engineering, School of Computer and Communication Sciences</a:t>
            </a:r>
          </a:p>
          <a:p>
            <a:endParaRPr lang="en-GB" sz="1600" dirty="0"/>
          </a:p>
          <a:p>
            <a:r>
              <a:rPr lang="en-GB" sz="1600" dirty="0">
                <a:latin typeface="SFSS1000"/>
              </a:rPr>
              <a:t>Supervised by </a:t>
            </a:r>
            <a:endParaRPr lang="en-GB" sz="1600" dirty="0"/>
          </a:p>
          <a:p>
            <a:pPr marL="285750" indent="-285750">
              <a:buFontTx/>
              <a:buChar char="-"/>
            </a:pPr>
            <a:r>
              <a:rPr lang="en-GB" sz="1600" dirty="0">
                <a:latin typeface="SFSS1000"/>
              </a:rPr>
              <a:t>Prof. Philippe </a:t>
            </a:r>
            <a:r>
              <a:rPr lang="en-GB" sz="1600" dirty="0" err="1">
                <a:latin typeface="SFSS1000"/>
              </a:rPr>
              <a:t>Müllhaupt</a:t>
            </a:r>
            <a:r>
              <a:rPr lang="en-GB" sz="1600" dirty="0">
                <a:latin typeface="SFSS1000"/>
              </a:rPr>
              <a:t>, School of Engineering</a:t>
            </a:r>
          </a:p>
          <a:p>
            <a:pPr marL="285750" indent="-285750">
              <a:buFontTx/>
              <a:buChar char="-"/>
            </a:pPr>
            <a:r>
              <a:rPr lang="en-GB" sz="1600" dirty="0">
                <a:latin typeface="SFSS1000"/>
              </a:rPr>
              <a:t>Prof. Martin </a:t>
            </a:r>
            <a:r>
              <a:rPr lang="en-GB" sz="1600" dirty="0" err="1">
                <a:latin typeface="SFSS1000"/>
              </a:rPr>
              <a:t>Jaggi</a:t>
            </a:r>
            <a:r>
              <a:rPr lang="en-GB" sz="1600" dirty="0">
                <a:latin typeface="SFSS1000"/>
              </a:rPr>
              <a:t>, Machine Learning and Optimization Laboratory</a:t>
            </a:r>
          </a:p>
          <a:p>
            <a:pPr marL="285750" indent="-285750">
              <a:buFontTx/>
              <a:buChar char="-"/>
            </a:pPr>
            <a:r>
              <a:rPr lang="en-GB" sz="1600" dirty="0" err="1">
                <a:latin typeface="SFSS1000"/>
              </a:rPr>
              <a:t>Dr.</a:t>
            </a:r>
            <a:r>
              <a:rPr lang="en-GB" sz="1600" dirty="0">
                <a:latin typeface="SFSS1000"/>
              </a:rPr>
              <a:t> Mary-Anne Hartley, Machine Learning and Optimization Laboratory</a:t>
            </a:r>
            <a:endParaRPr lang="en-GB" sz="1600" dirty="0"/>
          </a:p>
        </p:txBody>
      </p:sp>
      <p:pic>
        <p:nvPicPr>
          <p:cNvPr id="8" name="Picture 7">
            <a:extLst>
              <a:ext uri="{FF2B5EF4-FFF2-40B4-BE49-F238E27FC236}">
                <a16:creationId xmlns:a16="http://schemas.microsoft.com/office/drawing/2014/main" id="{78D04AB5-0E7F-724C-AACF-72198770AD6D}"/>
              </a:ext>
            </a:extLst>
          </p:cNvPr>
          <p:cNvPicPr>
            <a:picLocks noChangeAspect="1"/>
          </p:cNvPicPr>
          <p:nvPr/>
        </p:nvPicPr>
        <p:blipFill>
          <a:blip r:embed="rId4"/>
          <a:stretch>
            <a:fillRect/>
          </a:stretch>
        </p:blipFill>
        <p:spPr>
          <a:xfrm>
            <a:off x="7798606" y="2916393"/>
            <a:ext cx="1986358" cy="710964"/>
          </a:xfrm>
          <a:prstGeom prst="rect">
            <a:avLst/>
          </a:prstGeom>
        </p:spPr>
      </p:pic>
      <p:sp>
        <p:nvSpPr>
          <p:cNvPr id="9" name="TextBox 8">
            <a:extLst>
              <a:ext uri="{FF2B5EF4-FFF2-40B4-BE49-F238E27FC236}">
                <a16:creationId xmlns:a16="http://schemas.microsoft.com/office/drawing/2014/main" id="{194CF55B-644E-DF4C-8955-A61C2387B88D}"/>
              </a:ext>
            </a:extLst>
          </p:cNvPr>
          <p:cNvSpPr txBox="1"/>
          <p:nvPr/>
        </p:nvSpPr>
        <p:spPr>
          <a:xfrm>
            <a:off x="4441538" y="2519480"/>
            <a:ext cx="3308919" cy="369332"/>
          </a:xfrm>
          <a:prstGeom prst="rect">
            <a:avLst/>
          </a:prstGeom>
          <a:noFill/>
        </p:spPr>
        <p:txBody>
          <a:bodyPr wrap="none" rtlCol="0">
            <a:spAutoFit/>
          </a:bodyPr>
          <a:lstStyle/>
          <a:p>
            <a:r>
              <a:rPr lang="en-US" b="1" dirty="0">
                <a:solidFill>
                  <a:schemeClr val="accent2"/>
                </a:solidFill>
              </a:rPr>
              <a:t>Thank you for your contribution!</a:t>
            </a:r>
          </a:p>
        </p:txBody>
      </p:sp>
      <p:sp>
        <p:nvSpPr>
          <p:cNvPr id="10" name="TextBox 9">
            <a:extLst>
              <a:ext uri="{FF2B5EF4-FFF2-40B4-BE49-F238E27FC236}">
                <a16:creationId xmlns:a16="http://schemas.microsoft.com/office/drawing/2014/main" id="{B12AE350-009D-204A-8857-B2E9D2EFE25D}"/>
              </a:ext>
            </a:extLst>
          </p:cNvPr>
          <p:cNvSpPr txBox="1"/>
          <p:nvPr/>
        </p:nvSpPr>
        <p:spPr>
          <a:xfrm>
            <a:off x="10653142" y="6366932"/>
            <a:ext cx="1236236" cy="369332"/>
          </a:xfrm>
          <a:prstGeom prst="rect">
            <a:avLst/>
          </a:prstGeom>
          <a:noFill/>
        </p:spPr>
        <p:txBody>
          <a:bodyPr wrap="none" rtlCol="0">
            <a:spAutoFit/>
          </a:bodyPr>
          <a:lstStyle/>
          <a:p>
            <a:r>
              <a:rPr lang="en-US" dirty="0"/>
              <a:t>26.08.2021</a:t>
            </a:r>
          </a:p>
        </p:txBody>
      </p:sp>
    </p:spTree>
    <p:extLst>
      <p:ext uri="{BB962C8B-B14F-4D97-AF65-F5344CB8AC3E}">
        <p14:creationId xmlns:p14="http://schemas.microsoft.com/office/powerpoint/2010/main" val="980017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81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33B73-0A4D-E04B-9CC1-151DBC2F3924}"/>
              </a:ext>
            </a:extLst>
          </p:cNvPr>
          <p:cNvSpPr>
            <a:spLocks noGrp="1"/>
          </p:cNvSpPr>
          <p:nvPr>
            <p:ph type="body" idx="1"/>
          </p:nvPr>
        </p:nvSpPr>
        <p:spPr/>
        <p:txBody>
          <a:bodyPr/>
          <a:lstStyle/>
          <a:p>
            <a:r>
              <a:rPr lang="en-US" dirty="0"/>
              <a:t>Without numbers</a:t>
            </a:r>
          </a:p>
        </p:txBody>
      </p:sp>
      <p:sp>
        <p:nvSpPr>
          <p:cNvPr id="3" name="Text Placeholder 2">
            <a:extLst>
              <a:ext uri="{FF2B5EF4-FFF2-40B4-BE49-F238E27FC236}">
                <a16:creationId xmlns:a16="http://schemas.microsoft.com/office/drawing/2014/main" id="{39B6C02E-4FD3-2C49-B052-32FEE491024E}"/>
              </a:ext>
            </a:extLst>
          </p:cNvPr>
          <p:cNvSpPr>
            <a:spLocks noGrp="1"/>
          </p:cNvSpPr>
          <p:nvPr>
            <p:ph type="body" idx="13"/>
          </p:nvPr>
        </p:nvSpPr>
        <p:spPr/>
        <p:txBody>
          <a:bodyPr/>
          <a:lstStyle/>
          <a:p>
            <a:r>
              <a:rPr lang="en-US" dirty="0"/>
              <a:t>Material and methods</a:t>
            </a:r>
          </a:p>
        </p:txBody>
      </p:sp>
      <p:sp>
        <p:nvSpPr>
          <p:cNvPr id="4" name="Rectangle 3">
            <a:extLst>
              <a:ext uri="{FF2B5EF4-FFF2-40B4-BE49-F238E27FC236}">
                <a16:creationId xmlns:a16="http://schemas.microsoft.com/office/drawing/2014/main" id="{1D7CFDCE-4E18-9045-90A8-06C5AD3C7ACB}"/>
              </a:ext>
            </a:extLst>
          </p:cNvPr>
          <p:cNvSpPr/>
          <p:nvPr/>
        </p:nvSpPr>
        <p:spPr>
          <a:xfrm>
            <a:off x="6958842" y="3516199"/>
            <a:ext cx="66697" cy="64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DBEF7B-4209-6D42-AC67-54847933A9F2}"/>
              </a:ext>
            </a:extLst>
          </p:cNvPr>
          <p:cNvSpPr/>
          <p:nvPr/>
        </p:nvSpPr>
        <p:spPr>
          <a:xfrm>
            <a:off x="6960577" y="518770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9E370D-4861-E449-915D-530A876CED2E}"/>
              </a:ext>
            </a:extLst>
          </p:cNvPr>
          <p:cNvSpPr/>
          <p:nvPr/>
        </p:nvSpPr>
        <p:spPr>
          <a:xfrm>
            <a:off x="6388080" y="5175447"/>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D0EDEA86-5EF5-804C-8AE9-D1E4AB04D71E}"/>
              </a:ext>
            </a:extLst>
          </p:cNvPr>
          <p:cNvSpPr/>
          <p:nvPr/>
        </p:nvSpPr>
        <p:spPr>
          <a:xfrm>
            <a:off x="5660578" y="6760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2EEEF742-815E-CB49-94DC-9FD0333840AE}"/>
              </a:ext>
            </a:extLst>
          </p:cNvPr>
          <p:cNvSpPr/>
          <p:nvPr/>
        </p:nvSpPr>
        <p:spPr>
          <a:xfrm>
            <a:off x="6460823" y="2107410"/>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50233E47-BBA5-3943-A78F-31A827A9C578}"/>
              </a:ext>
            </a:extLst>
          </p:cNvPr>
          <p:cNvSpPr/>
          <p:nvPr/>
        </p:nvSpPr>
        <p:spPr>
          <a:xfrm>
            <a:off x="7020147" y="352880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0234FCB-A323-704C-A3E7-1CCA5EBB6843}"/>
              </a:ext>
            </a:extLst>
          </p:cNvPr>
          <p:cNvCxnSpPr>
            <a:cxnSpLocks/>
          </p:cNvCxnSpPr>
          <p:nvPr/>
        </p:nvCxnSpPr>
        <p:spPr>
          <a:xfrm flipV="1">
            <a:off x="5501810" y="5132939"/>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C808DD-6955-9F44-8034-5AD168066F00}"/>
              </a:ext>
            </a:extLst>
          </p:cNvPr>
          <p:cNvSpPr txBox="1"/>
          <p:nvPr/>
        </p:nvSpPr>
        <p:spPr>
          <a:xfrm>
            <a:off x="5017348" y="5317123"/>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12" name="Straight Arrow Connector 11">
            <a:extLst>
              <a:ext uri="{FF2B5EF4-FFF2-40B4-BE49-F238E27FC236}">
                <a16:creationId xmlns:a16="http://schemas.microsoft.com/office/drawing/2014/main" id="{6AEA5F6C-9EA6-F147-8A32-2C0CCDFEB136}"/>
              </a:ext>
            </a:extLst>
          </p:cNvPr>
          <p:cNvCxnSpPr>
            <a:cxnSpLocks/>
          </p:cNvCxnSpPr>
          <p:nvPr/>
        </p:nvCxnSpPr>
        <p:spPr>
          <a:xfrm flipV="1">
            <a:off x="5488747" y="6517796"/>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81B55A-F634-5048-959C-1E50222536CF}"/>
              </a:ext>
            </a:extLst>
          </p:cNvPr>
          <p:cNvSpPr txBox="1"/>
          <p:nvPr/>
        </p:nvSpPr>
        <p:spPr>
          <a:xfrm>
            <a:off x="8709826" y="6521606"/>
            <a:ext cx="1324650" cy="307777"/>
          </a:xfrm>
          <a:prstGeom prst="rect">
            <a:avLst/>
          </a:prstGeom>
          <a:noFill/>
        </p:spPr>
        <p:txBody>
          <a:bodyPr wrap="square" lIns="90000" rtlCol="0">
            <a:spAutoFit/>
          </a:bodyPr>
          <a:lstStyle/>
          <a:p>
            <a:r>
              <a:rPr lang="en-US" sz="1400" dirty="0"/>
              <a:t>Time (days)</a:t>
            </a:r>
            <a:endParaRPr lang="en-US" sz="1400" baseline="-25000" dirty="0"/>
          </a:p>
        </p:txBody>
      </p:sp>
      <p:cxnSp>
        <p:nvCxnSpPr>
          <p:cNvPr id="14" name="Straight Arrow Connector 13">
            <a:extLst>
              <a:ext uri="{FF2B5EF4-FFF2-40B4-BE49-F238E27FC236}">
                <a16:creationId xmlns:a16="http://schemas.microsoft.com/office/drawing/2014/main" id="{04BAD082-93E4-7C4D-88FF-DDA8FE3E03C4}"/>
              </a:ext>
            </a:extLst>
          </p:cNvPr>
          <p:cNvCxnSpPr>
            <a:cxnSpLocks/>
          </p:cNvCxnSpPr>
          <p:nvPr/>
        </p:nvCxnSpPr>
        <p:spPr>
          <a:xfrm>
            <a:off x="892714" y="4732378"/>
            <a:ext cx="2357979"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429EB6D-BC28-C645-BF91-B11E4F6B9DC1}"/>
              </a:ext>
            </a:extLst>
          </p:cNvPr>
          <p:cNvSpPr txBox="1"/>
          <p:nvPr/>
        </p:nvSpPr>
        <p:spPr>
          <a:xfrm>
            <a:off x="1003571" y="4403855"/>
            <a:ext cx="2207389" cy="369332"/>
          </a:xfrm>
          <a:prstGeom prst="rect">
            <a:avLst/>
          </a:prstGeom>
          <a:noFill/>
        </p:spPr>
        <p:txBody>
          <a:bodyPr wrap="square" rtlCol="0">
            <a:spAutoFit/>
          </a:bodyPr>
          <a:lstStyle/>
          <a:p>
            <a:pPr algn="ctr"/>
            <a:r>
              <a:rPr lang="en-US" b="1" dirty="0"/>
              <a:t>D</a:t>
            </a:r>
          </a:p>
        </p:txBody>
      </p:sp>
      <p:sp>
        <p:nvSpPr>
          <p:cNvPr id="16" name="TextBox 15">
            <a:extLst>
              <a:ext uri="{FF2B5EF4-FFF2-40B4-BE49-F238E27FC236}">
                <a16:creationId xmlns:a16="http://schemas.microsoft.com/office/drawing/2014/main" id="{856C3ED8-FF92-5C4B-AD47-AFD8ED5FF5F6}"/>
              </a:ext>
            </a:extLst>
          </p:cNvPr>
          <p:cNvSpPr txBox="1"/>
          <p:nvPr/>
        </p:nvSpPr>
        <p:spPr>
          <a:xfrm>
            <a:off x="5731946" y="4572631"/>
            <a:ext cx="3615922" cy="373118"/>
          </a:xfrm>
          <a:prstGeom prst="rect">
            <a:avLst/>
          </a:prstGeom>
          <a:noFill/>
        </p:spPr>
        <p:txBody>
          <a:bodyPr wrap="square" rtlCol="0">
            <a:spAutoFit/>
          </a:bodyPr>
          <a:lstStyle/>
          <a:p>
            <a:pPr algn="ctr"/>
            <a:r>
              <a:rPr lang="en-US" b="1" dirty="0"/>
              <a:t>K</a:t>
            </a:r>
          </a:p>
        </p:txBody>
      </p:sp>
      <p:cxnSp>
        <p:nvCxnSpPr>
          <p:cNvPr id="17" name="Straight Arrow Connector 16">
            <a:extLst>
              <a:ext uri="{FF2B5EF4-FFF2-40B4-BE49-F238E27FC236}">
                <a16:creationId xmlns:a16="http://schemas.microsoft.com/office/drawing/2014/main" id="{12E83FAA-12FA-EC43-A05E-6D94527D0753}"/>
              </a:ext>
            </a:extLst>
          </p:cNvPr>
          <p:cNvCxnSpPr>
            <a:cxnSpLocks/>
          </p:cNvCxnSpPr>
          <p:nvPr/>
        </p:nvCxnSpPr>
        <p:spPr>
          <a:xfrm flipV="1">
            <a:off x="5651401" y="4912446"/>
            <a:ext cx="3741380" cy="4842"/>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94490D1-A54E-BE40-ADE1-471078900C96}"/>
              </a:ext>
            </a:extLst>
          </p:cNvPr>
          <p:cNvSpPr txBox="1"/>
          <p:nvPr/>
        </p:nvSpPr>
        <p:spPr>
          <a:xfrm>
            <a:off x="3708710" y="5847825"/>
            <a:ext cx="1724563" cy="338554"/>
          </a:xfrm>
          <a:prstGeom prst="rect">
            <a:avLst/>
          </a:prstGeom>
          <a:noFill/>
        </p:spPr>
        <p:txBody>
          <a:bodyPr wrap="square" lIns="90000" rtlCol="0">
            <a:spAutoFit/>
          </a:bodyPr>
          <a:lstStyle/>
          <a:p>
            <a:r>
              <a:rPr lang="en-US" sz="1600" u="sng" dirty="0"/>
              <a:t>Typical profile</a:t>
            </a:r>
            <a:endParaRPr lang="en-US" sz="1600" u="sng" baseline="-25000" dirty="0"/>
          </a:p>
        </p:txBody>
      </p:sp>
      <p:sp>
        <p:nvSpPr>
          <p:cNvPr id="20" name="Freeform 19">
            <a:extLst>
              <a:ext uri="{FF2B5EF4-FFF2-40B4-BE49-F238E27FC236}">
                <a16:creationId xmlns:a16="http://schemas.microsoft.com/office/drawing/2014/main" id="{41DFA1B8-5A03-7D4E-8927-149A450DD252}"/>
              </a:ext>
            </a:extLst>
          </p:cNvPr>
          <p:cNvSpPr/>
          <p:nvPr/>
        </p:nvSpPr>
        <p:spPr>
          <a:xfrm flipV="1">
            <a:off x="8749893" y="2097799"/>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1A3F73-2B40-B849-9DD0-51ACB77BB8CD}"/>
              </a:ext>
            </a:extLst>
          </p:cNvPr>
          <p:cNvSpPr/>
          <p:nvPr/>
        </p:nvSpPr>
        <p:spPr>
          <a:xfrm>
            <a:off x="9444069" y="2063903"/>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2" name="Freeform 21">
            <a:extLst>
              <a:ext uri="{FF2B5EF4-FFF2-40B4-BE49-F238E27FC236}">
                <a16:creationId xmlns:a16="http://schemas.microsoft.com/office/drawing/2014/main" id="{54EA5A0A-5BBE-724D-9C47-686DD3D7145F}"/>
              </a:ext>
            </a:extLst>
          </p:cNvPr>
          <p:cNvSpPr/>
          <p:nvPr/>
        </p:nvSpPr>
        <p:spPr>
          <a:xfrm>
            <a:off x="7989336" y="663524"/>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cxnSp>
        <p:nvCxnSpPr>
          <p:cNvPr id="23" name="Straight Arrow Connector 22">
            <a:extLst>
              <a:ext uri="{FF2B5EF4-FFF2-40B4-BE49-F238E27FC236}">
                <a16:creationId xmlns:a16="http://schemas.microsoft.com/office/drawing/2014/main" id="{8C7E1873-E7D9-2548-800D-CFE3FE1107EA}"/>
              </a:ext>
            </a:extLst>
          </p:cNvPr>
          <p:cNvCxnSpPr>
            <a:cxnSpLocks/>
          </p:cNvCxnSpPr>
          <p:nvPr/>
        </p:nvCxnSpPr>
        <p:spPr>
          <a:xfrm>
            <a:off x="5637370" y="3286543"/>
            <a:ext cx="767135"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13797C7-A65B-2643-977A-DE78755B8C93}"/>
              </a:ext>
            </a:extLst>
          </p:cNvPr>
          <p:cNvCxnSpPr>
            <a:cxnSpLocks/>
          </p:cNvCxnSpPr>
          <p:nvPr/>
        </p:nvCxnSpPr>
        <p:spPr>
          <a:xfrm>
            <a:off x="5660578" y="4265338"/>
            <a:ext cx="1359569" cy="0"/>
          </a:xfrm>
          <a:prstGeom prst="straightConnector1">
            <a:avLst/>
          </a:prstGeom>
          <a:ln w="412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C904E879-38F2-C141-A545-74BCD1510CAA}"/>
              </a:ext>
            </a:extLst>
          </p:cNvPr>
          <p:cNvSpPr txBox="1"/>
          <p:nvPr/>
        </p:nvSpPr>
        <p:spPr>
          <a:xfrm>
            <a:off x="5438564" y="284839"/>
            <a:ext cx="4061271" cy="338554"/>
          </a:xfrm>
          <a:prstGeom prst="rect">
            <a:avLst/>
          </a:prstGeom>
          <a:noFill/>
        </p:spPr>
        <p:txBody>
          <a:bodyPr wrap="square" lIns="90000" rtlCol="0">
            <a:spAutoFit/>
          </a:bodyPr>
          <a:lstStyle/>
          <a:p>
            <a:r>
              <a:rPr lang="en-US" sz="1600" u="sng" dirty="0"/>
              <a:t>Imputed and and shifted interventions</a:t>
            </a:r>
            <a:endParaRPr lang="en-US" sz="1600" u="sng" baseline="-25000" dirty="0"/>
          </a:p>
        </p:txBody>
      </p:sp>
      <p:sp>
        <p:nvSpPr>
          <p:cNvPr id="26" name="Rectangle 25">
            <a:extLst>
              <a:ext uri="{FF2B5EF4-FFF2-40B4-BE49-F238E27FC236}">
                <a16:creationId xmlns:a16="http://schemas.microsoft.com/office/drawing/2014/main" id="{37BC3B5E-659E-5246-9001-2C870A0953DC}"/>
              </a:ext>
            </a:extLst>
          </p:cNvPr>
          <p:cNvSpPr/>
          <p:nvPr/>
        </p:nvSpPr>
        <p:spPr>
          <a:xfrm>
            <a:off x="9355124" y="546586"/>
            <a:ext cx="1330814" cy="307777"/>
          </a:xfrm>
          <a:prstGeom prst="rect">
            <a:avLst/>
          </a:prstGeom>
          <a:noFill/>
          <a:ln>
            <a:noFill/>
          </a:ln>
        </p:spPr>
        <p:txBody>
          <a:bodyPr wrap="none">
            <a:spAutoFit/>
          </a:bodyPr>
          <a:lstStyle/>
          <a:p>
            <a:r>
              <a:rPr lang="en-US" sz="1400" b="1" dirty="0">
                <a:solidFill>
                  <a:srgbClr val="FFC000"/>
                </a:solidFill>
              </a:rPr>
              <a:t>Imputed values</a:t>
            </a:r>
            <a:endParaRPr lang="en-US" sz="1400" b="1" baseline="-25000" dirty="0">
              <a:solidFill>
                <a:srgbClr val="FFC000"/>
              </a:solidFill>
            </a:endParaRPr>
          </a:p>
        </p:txBody>
      </p:sp>
      <p:sp>
        <p:nvSpPr>
          <p:cNvPr id="27" name="TextBox 26">
            <a:extLst>
              <a:ext uri="{FF2B5EF4-FFF2-40B4-BE49-F238E27FC236}">
                <a16:creationId xmlns:a16="http://schemas.microsoft.com/office/drawing/2014/main" id="{E2F97FB8-A829-C349-B742-B247FC6DADB5}"/>
              </a:ext>
            </a:extLst>
          </p:cNvPr>
          <p:cNvSpPr txBox="1"/>
          <p:nvPr/>
        </p:nvSpPr>
        <p:spPr>
          <a:xfrm>
            <a:off x="5731946" y="3906790"/>
            <a:ext cx="1173825" cy="382526"/>
          </a:xfrm>
          <a:prstGeom prst="rect">
            <a:avLst/>
          </a:prstGeom>
          <a:noFill/>
          <a:ln>
            <a:noFill/>
          </a:ln>
        </p:spPr>
        <p:txBody>
          <a:bodyPr wrap="square" rtlCol="0">
            <a:spAutoFit/>
          </a:bodyPr>
          <a:lstStyle/>
          <a:p>
            <a:pPr algn="ctr"/>
            <a:r>
              <a:rPr lang="en-US" b="1" dirty="0">
                <a:solidFill>
                  <a:srgbClr val="C00000"/>
                </a:solidFill>
              </a:rPr>
              <a:t>F</a:t>
            </a:r>
            <a:r>
              <a:rPr lang="en-US" b="1" baseline="-25000" dirty="0">
                <a:solidFill>
                  <a:srgbClr val="C00000"/>
                </a:solidFill>
              </a:rPr>
              <a:t>N</a:t>
            </a:r>
          </a:p>
        </p:txBody>
      </p:sp>
      <p:sp>
        <p:nvSpPr>
          <p:cNvPr id="28" name="TextBox 27">
            <a:extLst>
              <a:ext uri="{FF2B5EF4-FFF2-40B4-BE49-F238E27FC236}">
                <a16:creationId xmlns:a16="http://schemas.microsoft.com/office/drawing/2014/main" id="{1B65A8A5-BA04-404B-B1BF-12DD39D152A4}"/>
              </a:ext>
            </a:extLst>
          </p:cNvPr>
          <p:cNvSpPr txBox="1"/>
          <p:nvPr/>
        </p:nvSpPr>
        <p:spPr>
          <a:xfrm>
            <a:off x="5817713" y="2845995"/>
            <a:ext cx="384932" cy="369332"/>
          </a:xfrm>
          <a:prstGeom prst="rect">
            <a:avLst/>
          </a:prstGeom>
          <a:noFill/>
          <a:ln>
            <a:noFill/>
          </a:ln>
        </p:spPr>
        <p:txBody>
          <a:bodyPr wrap="square" rtlCol="0">
            <a:spAutoFit/>
          </a:bodyPr>
          <a:lstStyle/>
          <a:p>
            <a:r>
              <a:rPr lang="en-US" b="1" dirty="0">
                <a:solidFill>
                  <a:srgbClr val="C00000"/>
                </a:solidFill>
              </a:rPr>
              <a:t>F</a:t>
            </a:r>
            <a:r>
              <a:rPr lang="en-US" b="1" baseline="-25000" dirty="0">
                <a:solidFill>
                  <a:srgbClr val="C00000"/>
                </a:solidFill>
              </a:rPr>
              <a:t>2</a:t>
            </a:r>
          </a:p>
        </p:txBody>
      </p:sp>
      <p:sp>
        <p:nvSpPr>
          <p:cNvPr id="29" name="TextBox 28">
            <a:extLst>
              <a:ext uri="{FF2B5EF4-FFF2-40B4-BE49-F238E27FC236}">
                <a16:creationId xmlns:a16="http://schemas.microsoft.com/office/drawing/2014/main" id="{D241AA63-F190-7048-9D6C-ABCD9252001D}"/>
              </a:ext>
            </a:extLst>
          </p:cNvPr>
          <p:cNvSpPr txBox="1"/>
          <p:nvPr/>
        </p:nvSpPr>
        <p:spPr>
          <a:xfrm>
            <a:off x="5006989" y="1499133"/>
            <a:ext cx="810721" cy="369332"/>
          </a:xfrm>
          <a:prstGeom prst="rect">
            <a:avLst/>
          </a:prstGeom>
          <a:noFill/>
        </p:spPr>
        <p:txBody>
          <a:bodyPr wrap="square" rtlCol="0">
            <a:spAutoFit/>
          </a:bodyPr>
          <a:lstStyle/>
          <a:p>
            <a:r>
              <a:rPr lang="en-US" b="1" dirty="0">
                <a:solidFill>
                  <a:srgbClr val="C00000"/>
                </a:solidFill>
              </a:rPr>
              <a:t>F</a:t>
            </a:r>
            <a:r>
              <a:rPr lang="en-US" b="1" baseline="-25000" dirty="0">
                <a:solidFill>
                  <a:srgbClr val="C00000"/>
                </a:solidFill>
              </a:rPr>
              <a:t>1</a:t>
            </a:r>
            <a:r>
              <a:rPr lang="en-US" b="1" dirty="0">
                <a:solidFill>
                  <a:srgbClr val="C00000"/>
                </a:solidFill>
              </a:rPr>
              <a:t>= 0</a:t>
            </a:r>
            <a:endParaRPr lang="en-US" b="1" baseline="-25000" dirty="0">
              <a:solidFill>
                <a:srgbClr val="C00000"/>
              </a:solidFill>
            </a:endParaRPr>
          </a:p>
        </p:txBody>
      </p:sp>
      <p:sp>
        <p:nvSpPr>
          <p:cNvPr id="30" name="Rectangle 29">
            <a:extLst>
              <a:ext uri="{FF2B5EF4-FFF2-40B4-BE49-F238E27FC236}">
                <a16:creationId xmlns:a16="http://schemas.microsoft.com/office/drawing/2014/main" id="{736EBB82-28EB-A541-AA67-C204FAE8A380}"/>
              </a:ext>
            </a:extLst>
          </p:cNvPr>
          <p:cNvSpPr/>
          <p:nvPr/>
        </p:nvSpPr>
        <p:spPr>
          <a:xfrm>
            <a:off x="5643627" y="3436311"/>
            <a:ext cx="348172" cy="369332"/>
          </a:xfrm>
          <a:prstGeom prst="rect">
            <a:avLst/>
          </a:prstGeom>
        </p:spPr>
        <p:txBody>
          <a:bodyPr wrap="square">
            <a:spAutoFit/>
          </a:bodyPr>
          <a:lstStyle/>
          <a:p>
            <a:r>
              <a:rPr lang="en-US" b="1" dirty="0">
                <a:solidFill>
                  <a:srgbClr val="C00000"/>
                </a:solidFill>
              </a:rPr>
              <a:t>…</a:t>
            </a:r>
            <a:endParaRPr lang="en-US" b="1" baseline="-25000" dirty="0">
              <a:solidFill>
                <a:srgbClr val="C00000"/>
              </a:solidFill>
            </a:endParaRPr>
          </a:p>
        </p:txBody>
      </p:sp>
      <p:sp>
        <p:nvSpPr>
          <p:cNvPr id="32" name="TextBox 31">
            <a:extLst>
              <a:ext uri="{FF2B5EF4-FFF2-40B4-BE49-F238E27FC236}">
                <a16:creationId xmlns:a16="http://schemas.microsoft.com/office/drawing/2014/main" id="{DC5A648C-005F-D442-9849-1E013F2D2654}"/>
              </a:ext>
            </a:extLst>
          </p:cNvPr>
          <p:cNvSpPr txBox="1"/>
          <p:nvPr/>
        </p:nvSpPr>
        <p:spPr>
          <a:xfrm>
            <a:off x="7034213" y="3946594"/>
            <a:ext cx="2381457" cy="369332"/>
          </a:xfrm>
          <a:prstGeom prst="rect">
            <a:avLst/>
          </a:prstGeom>
          <a:noFill/>
        </p:spPr>
        <p:txBody>
          <a:bodyPr wrap="square" rtlCol="0">
            <a:spAutoFit/>
          </a:bodyPr>
          <a:lstStyle/>
          <a:p>
            <a:pPr algn="ctr"/>
            <a:r>
              <a:rPr lang="en-US" b="1" dirty="0"/>
              <a:t>D</a:t>
            </a:r>
          </a:p>
        </p:txBody>
      </p:sp>
      <p:sp>
        <p:nvSpPr>
          <p:cNvPr id="33" name="Rectangle 32">
            <a:extLst>
              <a:ext uri="{FF2B5EF4-FFF2-40B4-BE49-F238E27FC236}">
                <a16:creationId xmlns:a16="http://schemas.microsoft.com/office/drawing/2014/main" id="{CC807881-A800-ED4B-8FC6-896D139F080A}"/>
              </a:ext>
            </a:extLst>
          </p:cNvPr>
          <p:cNvSpPr/>
          <p:nvPr/>
        </p:nvSpPr>
        <p:spPr>
          <a:xfrm>
            <a:off x="5589520" y="777972"/>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00"/>
              </a:highlight>
            </a:endParaRPr>
          </a:p>
        </p:txBody>
      </p:sp>
      <p:sp>
        <p:nvSpPr>
          <p:cNvPr id="34" name="Rectangle 33">
            <a:extLst>
              <a:ext uri="{FF2B5EF4-FFF2-40B4-BE49-F238E27FC236}">
                <a16:creationId xmlns:a16="http://schemas.microsoft.com/office/drawing/2014/main" id="{433F59F8-9E76-E840-AEA4-5E6069EB12E9}"/>
              </a:ext>
            </a:extLst>
          </p:cNvPr>
          <p:cNvSpPr/>
          <p:nvPr/>
        </p:nvSpPr>
        <p:spPr>
          <a:xfrm>
            <a:off x="6391482" y="2260121"/>
            <a:ext cx="66697" cy="97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08BD9B3-A646-CA43-AEAD-271F189B1817}"/>
              </a:ext>
            </a:extLst>
          </p:cNvPr>
          <p:cNvSpPr txBox="1"/>
          <p:nvPr/>
        </p:nvSpPr>
        <p:spPr>
          <a:xfrm>
            <a:off x="2437388" y="1218002"/>
            <a:ext cx="673856" cy="307777"/>
          </a:xfrm>
          <a:prstGeom prst="rect">
            <a:avLst/>
          </a:prstGeom>
          <a:noFill/>
        </p:spPr>
        <p:txBody>
          <a:bodyPr wrap="square" rtlCol="0">
            <a:spAutoFit/>
          </a:bodyPr>
          <a:lstStyle/>
          <a:p>
            <a:r>
              <a:rPr lang="en-US" sz="1400" dirty="0"/>
              <a:t>1</a:t>
            </a:r>
          </a:p>
        </p:txBody>
      </p:sp>
      <p:sp>
        <p:nvSpPr>
          <p:cNvPr id="36" name="TextBox 35">
            <a:extLst>
              <a:ext uri="{FF2B5EF4-FFF2-40B4-BE49-F238E27FC236}">
                <a16:creationId xmlns:a16="http://schemas.microsoft.com/office/drawing/2014/main" id="{413AF553-784F-4844-9A5B-3D4BD1D1E4C6}"/>
              </a:ext>
            </a:extLst>
          </p:cNvPr>
          <p:cNvSpPr txBox="1"/>
          <p:nvPr/>
        </p:nvSpPr>
        <p:spPr>
          <a:xfrm>
            <a:off x="2433102" y="2632111"/>
            <a:ext cx="410012" cy="307777"/>
          </a:xfrm>
          <a:prstGeom prst="rect">
            <a:avLst/>
          </a:prstGeom>
          <a:noFill/>
        </p:spPr>
        <p:txBody>
          <a:bodyPr wrap="square" rtlCol="0">
            <a:spAutoFit/>
          </a:bodyPr>
          <a:lstStyle/>
          <a:p>
            <a:r>
              <a:rPr lang="en-US" sz="1400" dirty="0"/>
              <a:t>2</a:t>
            </a:r>
          </a:p>
        </p:txBody>
      </p:sp>
      <p:sp>
        <p:nvSpPr>
          <p:cNvPr id="37" name="TextBox 36">
            <a:extLst>
              <a:ext uri="{FF2B5EF4-FFF2-40B4-BE49-F238E27FC236}">
                <a16:creationId xmlns:a16="http://schemas.microsoft.com/office/drawing/2014/main" id="{CD6AD5BF-E303-B84A-8001-6C2692889016}"/>
              </a:ext>
            </a:extLst>
          </p:cNvPr>
          <p:cNvSpPr txBox="1"/>
          <p:nvPr/>
        </p:nvSpPr>
        <p:spPr>
          <a:xfrm>
            <a:off x="2429780" y="3960380"/>
            <a:ext cx="698008" cy="307777"/>
          </a:xfrm>
          <a:prstGeom prst="rect">
            <a:avLst/>
          </a:prstGeom>
          <a:noFill/>
        </p:spPr>
        <p:txBody>
          <a:bodyPr wrap="square" rtlCol="0">
            <a:spAutoFit/>
          </a:bodyPr>
          <a:lstStyle/>
          <a:p>
            <a:r>
              <a:rPr lang="en-US" sz="1400" dirty="0"/>
              <a:t>N</a:t>
            </a:r>
          </a:p>
        </p:txBody>
      </p:sp>
      <p:sp>
        <p:nvSpPr>
          <p:cNvPr id="38" name="Rectangle 37">
            <a:extLst>
              <a:ext uri="{FF2B5EF4-FFF2-40B4-BE49-F238E27FC236}">
                <a16:creationId xmlns:a16="http://schemas.microsoft.com/office/drawing/2014/main" id="{0B5A720C-3DEE-9845-8977-6AC64FC41C74}"/>
              </a:ext>
            </a:extLst>
          </p:cNvPr>
          <p:cNvSpPr/>
          <p:nvPr/>
        </p:nvSpPr>
        <p:spPr>
          <a:xfrm>
            <a:off x="2437388" y="3484203"/>
            <a:ext cx="348172" cy="307777"/>
          </a:xfrm>
          <a:prstGeom prst="rect">
            <a:avLst/>
          </a:prstGeom>
        </p:spPr>
        <p:txBody>
          <a:bodyPr wrap="square">
            <a:spAutoFit/>
          </a:bodyPr>
          <a:lstStyle/>
          <a:p>
            <a:r>
              <a:rPr lang="en-US" sz="1400" dirty="0"/>
              <a:t>…</a:t>
            </a:r>
            <a:endParaRPr lang="en-US" sz="1400" baseline="-25000" dirty="0"/>
          </a:p>
        </p:txBody>
      </p:sp>
      <p:sp>
        <p:nvSpPr>
          <p:cNvPr id="39" name="Right Arrow 38">
            <a:extLst>
              <a:ext uri="{FF2B5EF4-FFF2-40B4-BE49-F238E27FC236}">
                <a16:creationId xmlns:a16="http://schemas.microsoft.com/office/drawing/2014/main" id="{978A5D1E-E486-1842-B0CF-105EEFE881B3}"/>
              </a:ext>
            </a:extLst>
          </p:cNvPr>
          <p:cNvSpPr/>
          <p:nvPr/>
        </p:nvSpPr>
        <p:spPr>
          <a:xfrm rot="5400000">
            <a:off x="10014875" y="4172593"/>
            <a:ext cx="636405" cy="91729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466B052-56C3-F346-966F-6AAB0F78FB9B}"/>
              </a:ext>
            </a:extLst>
          </p:cNvPr>
          <p:cNvSpPr txBox="1"/>
          <p:nvPr/>
        </p:nvSpPr>
        <p:spPr>
          <a:xfrm>
            <a:off x="10838287" y="4366952"/>
            <a:ext cx="1555668" cy="369332"/>
          </a:xfrm>
          <a:prstGeom prst="rect">
            <a:avLst/>
          </a:prstGeom>
          <a:noFill/>
        </p:spPr>
        <p:txBody>
          <a:bodyPr wrap="square" rtlCol="0">
            <a:spAutoFit/>
          </a:bodyPr>
          <a:lstStyle/>
          <a:p>
            <a:r>
              <a:rPr lang="en-US" b="1" dirty="0"/>
              <a:t>Averaging</a:t>
            </a:r>
          </a:p>
        </p:txBody>
      </p:sp>
      <p:sp>
        <p:nvSpPr>
          <p:cNvPr id="41" name="Right Arrow 40">
            <a:extLst>
              <a:ext uri="{FF2B5EF4-FFF2-40B4-BE49-F238E27FC236}">
                <a16:creationId xmlns:a16="http://schemas.microsoft.com/office/drawing/2014/main" id="{4EF34A5B-2FA5-6A46-AFDB-FAF9C25C86C8}"/>
              </a:ext>
            </a:extLst>
          </p:cNvPr>
          <p:cNvSpPr/>
          <p:nvPr/>
        </p:nvSpPr>
        <p:spPr>
          <a:xfrm>
            <a:off x="3773833" y="240461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E72A77F-044D-AB44-9F3B-0BBA18078A54}"/>
              </a:ext>
            </a:extLst>
          </p:cNvPr>
          <p:cNvSpPr txBox="1"/>
          <p:nvPr/>
        </p:nvSpPr>
        <p:spPr>
          <a:xfrm>
            <a:off x="3672111" y="1850728"/>
            <a:ext cx="1555668" cy="369332"/>
          </a:xfrm>
          <a:prstGeom prst="rect">
            <a:avLst/>
          </a:prstGeom>
          <a:noFill/>
        </p:spPr>
        <p:txBody>
          <a:bodyPr wrap="square" rtlCol="0">
            <a:spAutoFit/>
          </a:bodyPr>
          <a:lstStyle/>
          <a:p>
            <a:r>
              <a:rPr lang="en-US" b="1" dirty="0"/>
              <a:t>Alignment</a:t>
            </a:r>
          </a:p>
        </p:txBody>
      </p:sp>
      <p:sp>
        <p:nvSpPr>
          <p:cNvPr id="43" name="Freeform 42">
            <a:extLst>
              <a:ext uri="{FF2B5EF4-FFF2-40B4-BE49-F238E27FC236}">
                <a16:creationId xmlns:a16="http://schemas.microsoft.com/office/drawing/2014/main" id="{9E3A9DFF-A746-C246-867B-63FF588266A4}"/>
              </a:ext>
            </a:extLst>
          </p:cNvPr>
          <p:cNvSpPr/>
          <p:nvPr/>
        </p:nvSpPr>
        <p:spPr>
          <a:xfrm>
            <a:off x="867004" y="2542323"/>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19B3585D-5E03-C445-BDFD-EBA178C8342A}"/>
              </a:ext>
            </a:extLst>
          </p:cNvPr>
          <p:cNvSpPr/>
          <p:nvPr/>
        </p:nvSpPr>
        <p:spPr>
          <a:xfrm>
            <a:off x="867007" y="99845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38C23DE-ECA8-0941-A8BF-D80D8816DD9A}"/>
              </a:ext>
            </a:extLst>
          </p:cNvPr>
          <p:cNvCxnSpPr>
            <a:cxnSpLocks/>
          </p:cNvCxnSpPr>
          <p:nvPr/>
        </p:nvCxnSpPr>
        <p:spPr>
          <a:xfrm flipV="1">
            <a:off x="643717" y="966867"/>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021F1-5AB4-7F45-9E81-88F8C7EBB068}"/>
              </a:ext>
            </a:extLst>
          </p:cNvPr>
          <p:cNvCxnSpPr>
            <a:cxnSpLocks/>
          </p:cNvCxnSpPr>
          <p:nvPr/>
        </p:nvCxnSpPr>
        <p:spPr>
          <a:xfrm flipV="1">
            <a:off x="643717" y="2490467"/>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7788A88-7C22-FC4A-AF49-257A4169DF3F}"/>
              </a:ext>
            </a:extLst>
          </p:cNvPr>
          <p:cNvCxnSpPr>
            <a:cxnSpLocks/>
          </p:cNvCxnSpPr>
          <p:nvPr/>
        </p:nvCxnSpPr>
        <p:spPr>
          <a:xfrm flipV="1">
            <a:off x="643717" y="3840606"/>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255A7C0-B8D8-0F43-885A-524F19D25EFA}"/>
              </a:ext>
            </a:extLst>
          </p:cNvPr>
          <p:cNvSpPr txBox="1"/>
          <p:nvPr/>
        </p:nvSpPr>
        <p:spPr>
          <a:xfrm>
            <a:off x="159255" y="1151051"/>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49" name="TextBox 48">
            <a:extLst>
              <a:ext uri="{FF2B5EF4-FFF2-40B4-BE49-F238E27FC236}">
                <a16:creationId xmlns:a16="http://schemas.microsoft.com/office/drawing/2014/main" id="{7435CACD-8AA5-3B49-A1AE-C8BC52D4BBD1}"/>
              </a:ext>
            </a:extLst>
          </p:cNvPr>
          <p:cNvSpPr txBox="1"/>
          <p:nvPr/>
        </p:nvSpPr>
        <p:spPr>
          <a:xfrm>
            <a:off x="111580" y="2546277"/>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0" name="TextBox 49">
            <a:extLst>
              <a:ext uri="{FF2B5EF4-FFF2-40B4-BE49-F238E27FC236}">
                <a16:creationId xmlns:a16="http://schemas.microsoft.com/office/drawing/2014/main" id="{677FD77F-F89E-AF4A-BD43-F517014DA3A6}"/>
              </a:ext>
            </a:extLst>
          </p:cNvPr>
          <p:cNvSpPr txBox="1"/>
          <p:nvPr/>
        </p:nvSpPr>
        <p:spPr>
          <a:xfrm>
            <a:off x="111580" y="3974995"/>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51" name="Freeform 50">
            <a:extLst>
              <a:ext uri="{FF2B5EF4-FFF2-40B4-BE49-F238E27FC236}">
                <a16:creationId xmlns:a16="http://schemas.microsoft.com/office/drawing/2014/main" id="{A5D2599D-C5E3-274D-8EBB-A0A5396A3F54}"/>
              </a:ext>
            </a:extLst>
          </p:cNvPr>
          <p:cNvSpPr/>
          <p:nvPr/>
        </p:nvSpPr>
        <p:spPr>
          <a:xfrm>
            <a:off x="896524" y="3931357"/>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E9F73DA-C2F0-B04E-9921-61B4321E4DB9}"/>
              </a:ext>
            </a:extLst>
          </p:cNvPr>
          <p:cNvSpPr/>
          <p:nvPr/>
        </p:nvSpPr>
        <p:spPr>
          <a:xfrm>
            <a:off x="750765" y="966867"/>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00"/>
              </a:highlight>
            </a:endParaRPr>
          </a:p>
        </p:txBody>
      </p:sp>
      <p:sp>
        <p:nvSpPr>
          <p:cNvPr id="53" name="TextBox 52">
            <a:extLst>
              <a:ext uri="{FF2B5EF4-FFF2-40B4-BE49-F238E27FC236}">
                <a16:creationId xmlns:a16="http://schemas.microsoft.com/office/drawing/2014/main" id="{9EC19E20-1A1B-3344-ADEB-46A08222D9C4}"/>
              </a:ext>
            </a:extLst>
          </p:cNvPr>
          <p:cNvSpPr txBox="1"/>
          <p:nvPr/>
        </p:nvSpPr>
        <p:spPr>
          <a:xfrm>
            <a:off x="121344" y="4954803"/>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54" name="Straight Arrow Connector 53">
            <a:extLst>
              <a:ext uri="{FF2B5EF4-FFF2-40B4-BE49-F238E27FC236}">
                <a16:creationId xmlns:a16="http://schemas.microsoft.com/office/drawing/2014/main" id="{F1B5565F-B994-EB47-8853-36858CF4857B}"/>
              </a:ext>
            </a:extLst>
          </p:cNvPr>
          <p:cNvCxnSpPr>
            <a:cxnSpLocks/>
          </p:cNvCxnSpPr>
          <p:nvPr/>
        </p:nvCxnSpPr>
        <p:spPr>
          <a:xfrm flipV="1">
            <a:off x="608236" y="4953653"/>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8BA9D2-3549-7947-9788-B59963C5AE14}"/>
              </a:ext>
            </a:extLst>
          </p:cNvPr>
          <p:cNvSpPr txBox="1"/>
          <p:nvPr/>
        </p:nvSpPr>
        <p:spPr>
          <a:xfrm>
            <a:off x="2912906" y="4994193"/>
            <a:ext cx="596107" cy="307777"/>
          </a:xfrm>
          <a:prstGeom prst="rect">
            <a:avLst/>
          </a:prstGeom>
          <a:noFill/>
        </p:spPr>
        <p:txBody>
          <a:bodyPr wrap="square" lIns="90000" rtlCol="0">
            <a:spAutoFit/>
          </a:bodyPr>
          <a:lstStyle/>
          <a:p>
            <a:r>
              <a:rPr lang="en-US" sz="1400" dirty="0"/>
              <a:t>time</a:t>
            </a:r>
            <a:endParaRPr lang="en-US" sz="1400" baseline="-25000" dirty="0"/>
          </a:p>
        </p:txBody>
      </p:sp>
      <p:sp>
        <p:nvSpPr>
          <p:cNvPr id="56" name="Rectangle 55">
            <a:extLst>
              <a:ext uri="{FF2B5EF4-FFF2-40B4-BE49-F238E27FC236}">
                <a16:creationId xmlns:a16="http://schemas.microsoft.com/office/drawing/2014/main" id="{C34543CC-5108-444E-82DC-0F5C73DEAA19}"/>
              </a:ext>
            </a:extLst>
          </p:cNvPr>
          <p:cNvSpPr/>
          <p:nvPr/>
        </p:nvSpPr>
        <p:spPr>
          <a:xfrm>
            <a:off x="5593533" y="5175605"/>
            <a:ext cx="66697" cy="13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AB667354-C6A1-B64A-8EBB-5E9254C3F12B}"/>
              </a:ext>
            </a:extLst>
          </p:cNvPr>
          <p:cNvSpPr/>
          <p:nvPr/>
        </p:nvSpPr>
        <p:spPr>
          <a:xfrm>
            <a:off x="7014369" y="523295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9BA21279-E715-4041-8E85-6DBF9408D18C}"/>
              </a:ext>
            </a:extLst>
          </p:cNvPr>
          <p:cNvSpPr/>
          <p:nvPr/>
        </p:nvSpPr>
        <p:spPr>
          <a:xfrm>
            <a:off x="6453567" y="5235241"/>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07E00149-862E-A84C-BA3D-1BCF6E0A14D4}"/>
              </a:ext>
            </a:extLst>
          </p:cNvPr>
          <p:cNvSpPr/>
          <p:nvPr/>
        </p:nvSpPr>
        <p:spPr>
          <a:xfrm flipV="1">
            <a:off x="8742637" y="5225630"/>
            <a:ext cx="674283" cy="45719"/>
          </a:xfrm>
          <a:custGeom>
            <a:avLst/>
            <a:gdLst>
              <a:gd name="connsiteX0" fmla="*/ 0 w 655983"/>
              <a:gd name="connsiteY0" fmla="*/ 0 h 132522"/>
              <a:gd name="connsiteX1" fmla="*/ 46383 w 655983"/>
              <a:gd name="connsiteY1" fmla="*/ 19878 h 132522"/>
              <a:gd name="connsiteX2" fmla="*/ 92765 w 655983"/>
              <a:gd name="connsiteY2" fmla="*/ 26504 h 132522"/>
              <a:gd name="connsiteX3" fmla="*/ 218661 w 655983"/>
              <a:gd name="connsiteY3" fmla="*/ 33130 h 132522"/>
              <a:gd name="connsiteX4" fmla="*/ 318052 w 655983"/>
              <a:gd name="connsiteY4" fmla="*/ 39756 h 132522"/>
              <a:gd name="connsiteX5" fmla="*/ 384313 w 655983"/>
              <a:gd name="connsiteY5" fmla="*/ 53009 h 132522"/>
              <a:gd name="connsiteX6" fmla="*/ 457200 w 655983"/>
              <a:gd name="connsiteY6" fmla="*/ 72887 h 132522"/>
              <a:gd name="connsiteX7" fmla="*/ 477079 w 655983"/>
              <a:gd name="connsiteY7" fmla="*/ 79513 h 132522"/>
              <a:gd name="connsiteX8" fmla="*/ 530087 w 655983"/>
              <a:gd name="connsiteY8" fmla="*/ 86139 h 132522"/>
              <a:gd name="connsiteX9" fmla="*/ 549965 w 655983"/>
              <a:gd name="connsiteY9" fmla="*/ 92765 h 132522"/>
              <a:gd name="connsiteX10" fmla="*/ 602974 w 655983"/>
              <a:gd name="connsiteY10" fmla="*/ 106017 h 132522"/>
              <a:gd name="connsiteX11" fmla="*/ 642731 w 655983"/>
              <a:gd name="connsiteY11" fmla="*/ 119269 h 132522"/>
              <a:gd name="connsiteX12" fmla="*/ 655983 w 655983"/>
              <a:gd name="connsiteY12" fmla="*/ 132522 h 13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5983" h="132522">
                <a:moveTo>
                  <a:pt x="0" y="0"/>
                </a:moveTo>
                <a:cubicBezTo>
                  <a:pt x="15461" y="6626"/>
                  <a:pt x="30209" y="15257"/>
                  <a:pt x="46383" y="19878"/>
                </a:cubicBezTo>
                <a:cubicBezTo>
                  <a:pt x="61400" y="24168"/>
                  <a:pt x="77193" y="25306"/>
                  <a:pt x="92765" y="26504"/>
                </a:cubicBezTo>
                <a:cubicBezTo>
                  <a:pt x="134665" y="29727"/>
                  <a:pt x="176710" y="30662"/>
                  <a:pt x="218661" y="33130"/>
                </a:cubicBezTo>
                <a:lnTo>
                  <a:pt x="318052" y="39756"/>
                </a:lnTo>
                <a:cubicBezTo>
                  <a:pt x="340139" y="44174"/>
                  <a:pt x="362944" y="45886"/>
                  <a:pt x="384313" y="53009"/>
                </a:cubicBezTo>
                <a:cubicBezTo>
                  <a:pt x="469603" y="81438"/>
                  <a:pt x="382277" y="54157"/>
                  <a:pt x="457200" y="72887"/>
                </a:cubicBezTo>
                <a:cubicBezTo>
                  <a:pt x="463976" y="74581"/>
                  <a:pt x="470207" y="78264"/>
                  <a:pt x="477079" y="79513"/>
                </a:cubicBezTo>
                <a:cubicBezTo>
                  <a:pt x="494599" y="82698"/>
                  <a:pt x="512418" y="83930"/>
                  <a:pt x="530087" y="86139"/>
                </a:cubicBezTo>
                <a:cubicBezTo>
                  <a:pt x="536713" y="88348"/>
                  <a:pt x="543227" y="90927"/>
                  <a:pt x="549965" y="92765"/>
                </a:cubicBezTo>
                <a:cubicBezTo>
                  <a:pt x="567537" y="97557"/>
                  <a:pt x="585695" y="100258"/>
                  <a:pt x="602974" y="106017"/>
                </a:cubicBezTo>
                <a:lnTo>
                  <a:pt x="642731" y="119269"/>
                </a:lnTo>
                <a:lnTo>
                  <a:pt x="655983" y="132522"/>
                </a:ln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BA97112F-4B20-904E-9178-198A5376AF00}"/>
              </a:ext>
            </a:extLst>
          </p:cNvPr>
          <p:cNvSpPr/>
          <p:nvPr/>
        </p:nvSpPr>
        <p:spPr>
          <a:xfrm>
            <a:off x="5653322" y="5240796"/>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60">
            <a:extLst>
              <a:ext uri="{FF2B5EF4-FFF2-40B4-BE49-F238E27FC236}">
                <a16:creationId xmlns:a16="http://schemas.microsoft.com/office/drawing/2014/main" id="{EBC01268-8250-7847-BFF5-39E00F325B23}"/>
              </a:ext>
            </a:extLst>
          </p:cNvPr>
          <p:cNvSpPr/>
          <p:nvPr/>
        </p:nvSpPr>
        <p:spPr>
          <a:xfrm>
            <a:off x="7982080" y="5228268"/>
            <a:ext cx="1365788" cy="221913"/>
          </a:xfrm>
          <a:custGeom>
            <a:avLst/>
            <a:gdLst>
              <a:gd name="connsiteX0" fmla="*/ 0 w 1311965"/>
              <a:gd name="connsiteY0" fmla="*/ 19878 h 159026"/>
              <a:gd name="connsiteX1" fmla="*/ 46382 w 1311965"/>
              <a:gd name="connsiteY1" fmla="*/ 26505 h 159026"/>
              <a:gd name="connsiteX2" fmla="*/ 152400 w 1311965"/>
              <a:gd name="connsiteY2" fmla="*/ 13252 h 159026"/>
              <a:gd name="connsiteX3" fmla="*/ 225287 w 1311965"/>
              <a:gd name="connsiteY3" fmla="*/ 6626 h 159026"/>
              <a:gd name="connsiteX4" fmla="*/ 437322 w 1311965"/>
              <a:gd name="connsiteY4" fmla="*/ 0 h 159026"/>
              <a:gd name="connsiteX5" fmla="*/ 868017 w 1311965"/>
              <a:gd name="connsiteY5" fmla="*/ 6626 h 159026"/>
              <a:gd name="connsiteX6" fmla="*/ 907774 w 1311965"/>
              <a:gd name="connsiteY6" fmla="*/ 13252 h 159026"/>
              <a:gd name="connsiteX7" fmla="*/ 980661 w 1311965"/>
              <a:gd name="connsiteY7" fmla="*/ 33131 h 159026"/>
              <a:gd name="connsiteX8" fmla="*/ 1007165 w 1311965"/>
              <a:gd name="connsiteY8" fmla="*/ 39757 h 159026"/>
              <a:gd name="connsiteX9" fmla="*/ 1046922 w 1311965"/>
              <a:gd name="connsiteY9" fmla="*/ 53009 h 159026"/>
              <a:gd name="connsiteX10" fmla="*/ 1093304 w 1311965"/>
              <a:gd name="connsiteY10" fmla="*/ 66261 h 159026"/>
              <a:gd name="connsiteX11" fmla="*/ 1119808 w 1311965"/>
              <a:gd name="connsiteY11" fmla="*/ 79513 h 159026"/>
              <a:gd name="connsiteX12" fmla="*/ 1192695 w 1311965"/>
              <a:gd name="connsiteY12" fmla="*/ 99392 h 159026"/>
              <a:gd name="connsiteX13" fmla="*/ 1258956 w 1311965"/>
              <a:gd name="connsiteY13" fmla="*/ 112644 h 159026"/>
              <a:gd name="connsiteX14" fmla="*/ 1285461 w 1311965"/>
              <a:gd name="connsiteY14" fmla="*/ 139148 h 159026"/>
              <a:gd name="connsiteX15" fmla="*/ 1305339 w 1311965"/>
              <a:gd name="connsiteY15" fmla="*/ 152400 h 159026"/>
              <a:gd name="connsiteX16" fmla="*/ 1311965 w 1311965"/>
              <a:gd name="connsiteY16" fmla="*/ 159026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5" h="159026">
                <a:moveTo>
                  <a:pt x="0" y="19878"/>
                </a:moveTo>
                <a:cubicBezTo>
                  <a:pt x="15461" y="22087"/>
                  <a:pt x="30764" y="26505"/>
                  <a:pt x="46382" y="26505"/>
                </a:cubicBezTo>
                <a:cubicBezTo>
                  <a:pt x="100757" y="26505"/>
                  <a:pt x="106034" y="18707"/>
                  <a:pt x="152400" y="13252"/>
                </a:cubicBezTo>
                <a:cubicBezTo>
                  <a:pt x="176629" y="10402"/>
                  <a:pt x="200917" y="7759"/>
                  <a:pt x="225287" y="6626"/>
                </a:cubicBezTo>
                <a:cubicBezTo>
                  <a:pt x="295923" y="3341"/>
                  <a:pt x="366644" y="2209"/>
                  <a:pt x="437322" y="0"/>
                </a:cubicBezTo>
                <a:lnTo>
                  <a:pt x="868017" y="6626"/>
                </a:lnTo>
                <a:cubicBezTo>
                  <a:pt x="881447" y="7004"/>
                  <a:pt x="894637" y="10437"/>
                  <a:pt x="907774" y="13252"/>
                </a:cubicBezTo>
                <a:cubicBezTo>
                  <a:pt x="1002244" y="33496"/>
                  <a:pt x="930201" y="18714"/>
                  <a:pt x="980661" y="33131"/>
                </a:cubicBezTo>
                <a:cubicBezTo>
                  <a:pt x="989417" y="35633"/>
                  <a:pt x="998442" y="37140"/>
                  <a:pt x="1007165" y="39757"/>
                </a:cubicBezTo>
                <a:cubicBezTo>
                  <a:pt x="1020545" y="43771"/>
                  <a:pt x="1033370" y="49621"/>
                  <a:pt x="1046922" y="53009"/>
                </a:cubicBezTo>
                <a:cubicBezTo>
                  <a:pt x="1060372" y="56371"/>
                  <a:pt x="1079996" y="60558"/>
                  <a:pt x="1093304" y="66261"/>
                </a:cubicBezTo>
                <a:cubicBezTo>
                  <a:pt x="1102383" y="70152"/>
                  <a:pt x="1110637" y="75845"/>
                  <a:pt x="1119808" y="79513"/>
                </a:cubicBezTo>
                <a:cubicBezTo>
                  <a:pt x="1167185" y="98463"/>
                  <a:pt x="1148338" y="88302"/>
                  <a:pt x="1192695" y="99392"/>
                </a:cubicBezTo>
                <a:cubicBezTo>
                  <a:pt x="1254362" y="114810"/>
                  <a:pt x="1145352" y="96415"/>
                  <a:pt x="1258956" y="112644"/>
                </a:cubicBezTo>
                <a:cubicBezTo>
                  <a:pt x="1302328" y="127101"/>
                  <a:pt x="1259760" y="107022"/>
                  <a:pt x="1285461" y="139148"/>
                </a:cubicBezTo>
                <a:cubicBezTo>
                  <a:pt x="1290436" y="145366"/>
                  <a:pt x="1298968" y="147622"/>
                  <a:pt x="1305339" y="152400"/>
                </a:cubicBezTo>
                <a:cubicBezTo>
                  <a:pt x="1307838" y="154274"/>
                  <a:pt x="1309756" y="156817"/>
                  <a:pt x="1311965" y="159026"/>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2" name="Freeform 61">
            <a:extLst>
              <a:ext uri="{FF2B5EF4-FFF2-40B4-BE49-F238E27FC236}">
                <a16:creationId xmlns:a16="http://schemas.microsoft.com/office/drawing/2014/main" id="{42FBFBCC-E768-2E4D-B9CA-D02E32A8C8C9}"/>
              </a:ext>
            </a:extLst>
          </p:cNvPr>
          <p:cNvSpPr/>
          <p:nvPr/>
        </p:nvSpPr>
        <p:spPr>
          <a:xfrm>
            <a:off x="5665248" y="5229038"/>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4BE6960-DAD4-4448-8006-9D77076340DC}"/>
              </a:ext>
            </a:extLst>
          </p:cNvPr>
          <p:cNvSpPr txBox="1"/>
          <p:nvPr/>
        </p:nvSpPr>
        <p:spPr>
          <a:xfrm>
            <a:off x="194755" y="505635"/>
            <a:ext cx="3389248" cy="338554"/>
          </a:xfrm>
          <a:prstGeom prst="rect">
            <a:avLst/>
          </a:prstGeom>
          <a:noFill/>
        </p:spPr>
        <p:txBody>
          <a:bodyPr wrap="square" lIns="90000" rtlCol="0">
            <a:spAutoFit/>
          </a:bodyPr>
          <a:lstStyle/>
          <a:p>
            <a:r>
              <a:rPr lang="en-US" sz="1600" u="sng" dirty="0"/>
              <a:t>N </a:t>
            </a:r>
            <a:r>
              <a:rPr lang="en-US" sz="1600" u="sng" dirty="0" err="1"/>
              <a:t>normalised</a:t>
            </a:r>
            <a:r>
              <a:rPr lang="en-US" sz="1600" u="sng" dirty="0"/>
              <a:t> antibiotic interventions</a:t>
            </a:r>
            <a:endParaRPr lang="en-US" sz="1600" u="sng" baseline="-25000" dirty="0"/>
          </a:p>
        </p:txBody>
      </p:sp>
      <p:cxnSp>
        <p:nvCxnSpPr>
          <p:cNvPr id="65" name="Straight Arrow Connector 64">
            <a:extLst>
              <a:ext uri="{FF2B5EF4-FFF2-40B4-BE49-F238E27FC236}">
                <a16:creationId xmlns:a16="http://schemas.microsoft.com/office/drawing/2014/main" id="{68041E2F-51AD-9145-AE7A-662CB35429F2}"/>
              </a:ext>
            </a:extLst>
          </p:cNvPr>
          <p:cNvCxnSpPr>
            <a:cxnSpLocks/>
          </p:cNvCxnSpPr>
          <p:nvPr/>
        </p:nvCxnSpPr>
        <p:spPr>
          <a:xfrm>
            <a:off x="7018460" y="4264288"/>
            <a:ext cx="239721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8E0CFC1B-4B6E-2841-A518-16B25423DD06}"/>
              </a:ext>
            </a:extLst>
          </p:cNvPr>
          <p:cNvSpPr txBox="1"/>
          <p:nvPr/>
        </p:nvSpPr>
        <p:spPr>
          <a:xfrm>
            <a:off x="3584003" y="3352758"/>
            <a:ext cx="1592475" cy="338554"/>
          </a:xfrm>
          <a:prstGeom prst="rect">
            <a:avLst/>
          </a:prstGeom>
          <a:noFill/>
          <a:ln>
            <a:noFill/>
          </a:ln>
        </p:spPr>
        <p:txBody>
          <a:bodyPr wrap="square" rtlCol="0">
            <a:spAutoFit/>
          </a:bodyPr>
          <a:lstStyle/>
          <a:p>
            <a:r>
              <a:rPr lang="en-US" sz="1600" b="1" dirty="0">
                <a:solidFill>
                  <a:srgbClr val="C00000"/>
                </a:solidFill>
              </a:rPr>
              <a:t>Max offset</a:t>
            </a:r>
          </a:p>
        </p:txBody>
      </p:sp>
      <p:sp>
        <p:nvSpPr>
          <p:cNvPr id="69" name="TextBox 68">
            <a:extLst>
              <a:ext uri="{FF2B5EF4-FFF2-40B4-BE49-F238E27FC236}">
                <a16:creationId xmlns:a16="http://schemas.microsoft.com/office/drawing/2014/main" id="{09FB1BDE-56DC-7742-9679-1702D67B9E7F}"/>
              </a:ext>
            </a:extLst>
          </p:cNvPr>
          <p:cNvSpPr txBox="1"/>
          <p:nvPr/>
        </p:nvSpPr>
        <p:spPr>
          <a:xfrm>
            <a:off x="2030107" y="6174945"/>
            <a:ext cx="3582320" cy="584775"/>
          </a:xfrm>
          <a:prstGeom prst="rect">
            <a:avLst/>
          </a:prstGeom>
          <a:noFill/>
        </p:spPr>
        <p:txBody>
          <a:bodyPr wrap="square" rtlCol="0">
            <a:spAutoFit/>
          </a:bodyPr>
          <a:lstStyle/>
          <a:p>
            <a:r>
              <a:rPr lang="en-US" sz="1600" b="1" dirty="0">
                <a:solidFill>
                  <a:schemeClr val="accent1"/>
                </a:solidFill>
              </a:rPr>
              <a:t>M dimensions (FEV</a:t>
            </a:r>
            <a:r>
              <a:rPr lang="en-US" sz="1600" b="1" baseline="-25000" dirty="0">
                <a:solidFill>
                  <a:schemeClr val="accent1"/>
                </a:solidFill>
              </a:rPr>
              <a:t>1</a:t>
            </a:r>
            <a:r>
              <a:rPr lang="en-US" sz="1600" b="1" dirty="0">
                <a:solidFill>
                  <a:schemeClr val="accent1"/>
                </a:solidFill>
              </a:rPr>
              <a:t>, wellness O</a:t>
            </a:r>
            <a:r>
              <a:rPr lang="en-US" sz="1600" b="1" baseline="-25000" dirty="0">
                <a:solidFill>
                  <a:schemeClr val="accent1"/>
                </a:solidFill>
              </a:rPr>
              <a:t>2</a:t>
            </a:r>
            <a:r>
              <a:rPr lang="en-US" sz="1600" b="1" dirty="0">
                <a:solidFill>
                  <a:schemeClr val="accent1"/>
                </a:solidFill>
              </a:rPr>
              <a:t> saturation, </a:t>
            </a:r>
            <a:r>
              <a:rPr lang="en-US" sz="1600" b="1" dirty="0" err="1">
                <a:solidFill>
                  <a:schemeClr val="accent1"/>
                </a:solidFill>
              </a:rPr>
              <a:t>etc</a:t>
            </a:r>
            <a:r>
              <a:rPr lang="en-US" sz="1600" b="1" dirty="0">
                <a:solidFill>
                  <a:schemeClr val="accent1"/>
                </a:solidFill>
              </a:rPr>
              <a:t>) give M typical curves</a:t>
            </a:r>
          </a:p>
        </p:txBody>
      </p:sp>
    </p:spTree>
    <p:extLst>
      <p:ext uri="{BB962C8B-B14F-4D97-AF65-F5344CB8AC3E}">
        <p14:creationId xmlns:p14="http://schemas.microsoft.com/office/powerpoint/2010/main" val="4105795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Arrow 17">
            <a:extLst>
              <a:ext uri="{FF2B5EF4-FFF2-40B4-BE49-F238E27FC236}">
                <a16:creationId xmlns:a16="http://schemas.microsoft.com/office/drawing/2014/main" id="{75C49DC5-DF91-EC4B-8717-FF9AE2CEC0AE}"/>
              </a:ext>
            </a:extLst>
          </p:cNvPr>
          <p:cNvSpPr/>
          <p:nvPr/>
        </p:nvSpPr>
        <p:spPr>
          <a:xfrm>
            <a:off x="4824957" y="1784599"/>
            <a:ext cx="978408" cy="833907"/>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DB56D328-5946-5545-8BC3-3D82AE2F03C4}"/>
              </a:ext>
            </a:extLst>
          </p:cNvPr>
          <p:cNvSpPr/>
          <p:nvPr/>
        </p:nvSpPr>
        <p:spPr>
          <a:xfrm rot="5400000">
            <a:off x="7830087" y="3995142"/>
            <a:ext cx="636405" cy="91729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C74638A1-9964-4649-AF41-695B70800194}"/>
              </a:ext>
            </a:extLst>
          </p:cNvPr>
          <p:cNvSpPr/>
          <p:nvPr/>
        </p:nvSpPr>
        <p:spPr>
          <a:xfrm>
            <a:off x="2265854" y="1775578"/>
            <a:ext cx="2343956"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BED45E96-8C5B-2D4B-B960-90486702E839}"/>
              </a:ext>
            </a:extLst>
          </p:cNvPr>
          <p:cNvSpPr/>
          <p:nvPr/>
        </p:nvSpPr>
        <p:spPr>
          <a:xfrm>
            <a:off x="2265857" y="231707"/>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9D7823CD-F000-964B-AF69-F2D2385B5C46}"/>
              </a:ext>
            </a:extLst>
          </p:cNvPr>
          <p:cNvSpPr/>
          <p:nvPr/>
        </p:nvSpPr>
        <p:spPr>
          <a:xfrm>
            <a:off x="6310047" y="231707"/>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AABF7733-C473-9F4A-9A8D-D5188326A87E}"/>
              </a:ext>
            </a:extLst>
          </p:cNvPr>
          <p:cNvSpPr/>
          <p:nvPr/>
        </p:nvSpPr>
        <p:spPr>
          <a:xfrm>
            <a:off x="7087071" y="4962831"/>
            <a:ext cx="2305321"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208C084D-514E-BD4F-9129-A99FC968C229}"/>
              </a:ext>
            </a:extLst>
          </p:cNvPr>
          <p:cNvSpPr/>
          <p:nvPr/>
        </p:nvSpPr>
        <p:spPr>
          <a:xfrm>
            <a:off x="6310047" y="4930932"/>
            <a:ext cx="2343953" cy="1275009"/>
          </a:xfrm>
          <a:custGeom>
            <a:avLst/>
            <a:gdLst>
              <a:gd name="connsiteX0" fmla="*/ 0 w 1944710"/>
              <a:gd name="connsiteY0" fmla="*/ 1043189 h 1275009"/>
              <a:gd name="connsiteX1" fmla="*/ 90152 w 1944710"/>
              <a:gd name="connsiteY1" fmla="*/ 1081825 h 1275009"/>
              <a:gd name="connsiteX2" fmla="*/ 167426 w 1944710"/>
              <a:gd name="connsiteY2" fmla="*/ 1107583 h 1275009"/>
              <a:gd name="connsiteX3" fmla="*/ 231820 w 1944710"/>
              <a:gd name="connsiteY3" fmla="*/ 1159099 h 1275009"/>
              <a:gd name="connsiteX4" fmla="*/ 257578 w 1944710"/>
              <a:gd name="connsiteY4" fmla="*/ 1197735 h 1275009"/>
              <a:gd name="connsiteX5" fmla="*/ 334851 w 1944710"/>
              <a:gd name="connsiteY5" fmla="*/ 1249251 h 1275009"/>
              <a:gd name="connsiteX6" fmla="*/ 373488 w 1944710"/>
              <a:gd name="connsiteY6" fmla="*/ 1275009 h 1275009"/>
              <a:gd name="connsiteX7" fmla="*/ 528034 w 1944710"/>
              <a:gd name="connsiteY7" fmla="*/ 1249251 h 1275009"/>
              <a:gd name="connsiteX8" fmla="*/ 605307 w 1944710"/>
              <a:gd name="connsiteY8" fmla="*/ 1223493 h 1275009"/>
              <a:gd name="connsiteX9" fmla="*/ 631065 w 1944710"/>
              <a:gd name="connsiteY9" fmla="*/ 1184856 h 1275009"/>
              <a:gd name="connsiteX10" fmla="*/ 669702 w 1944710"/>
              <a:gd name="connsiteY10" fmla="*/ 1159099 h 1275009"/>
              <a:gd name="connsiteX11" fmla="*/ 721217 w 1944710"/>
              <a:gd name="connsiteY11" fmla="*/ 1094704 h 1275009"/>
              <a:gd name="connsiteX12" fmla="*/ 785611 w 1944710"/>
              <a:gd name="connsiteY12" fmla="*/ 978794 h 1275009"/>
              <a:gd name="connsiteX13" fmla="*/ 811369 w 1944710"/>
              <a:gd name="connsiteY13" fmla="*/ 940158 h 1275009"/>
              <a:gd name="connsiteX14" fmla="*/ 862885 w 1944710"/>
              <a:gd name="connsiteY14" fmla="*/ 862885 h 1275009"/>
              <a:gd name="connsiteX15" fmla="*/ 888642 w 1944710"/>
              <a:gd name="connsiteY15" fmla="*/ 785611 h 1275009"/>
              <a:gd name="connsiteX16" fmla="*/ 940158 w 1944710"/>
              <a:gd name="connsiteY16" fmla="*/ 708338 h 1275009"/>
              <a:gd name="connsiteX17" fmla="*/ 991673 w 1944710"/>
              <a:gd name="connsiteY17" fmla="*/ 631065 h 1275009"/>
              <a:gd name="connsiteX18" fmla="*/ 1030310 w 1944710"/>
              <a:gd name="connsiteY18" fmla="*/ 515155 h 1275009"/>
              <a:gd name="connsiteX19" fmla="*/ 1068947 w 1944710"/>
              <a:gd name="connsiteY19" fmla="*/ 437882 h 1275009"/>
              <a:gd name="connsiteX20" fmla="*/ 1107583 w 1944710"/>
              <a:gd name="connsiteY20" fmla="*/ 425003 h 1275009"/>
              <a:gd name="connsiteX21" fmla="*/ 1171978 w 1944710"/>
              <a:gd name="connsiteY21" fmla="*/ 360609 h 1275009"/>
              <a:gd name="connsiteX22" fmla="*/ 1197735 w 1944710"/>
              <a:gd name="connsiteY22" fmla="*/ 321972 h 1275009"/>
              <a:gd name="connsiteX23" fmla="*/ 1275009 w 1944710"/>
              <a:gd name="connsiteY23" fmla="*/ 257578 h 1275009"/>
              <a:gd name="connsiteX24" fmla="*/ 1339403 w 1944710"/>
              <a:gd name="connsiteY24" fmla="*/ 206062 h 1275009"/>
              <a:gd name="connsiteX25" fmla="*/ 1416676 w 1944710"/>
              <a:gd name="connsiteY25" fmla="*/ 154547 h 1275009"/>
              <a:gd name="connsiteX26" fmla="*/ 1442434 w 1944710"/>
              <a:gd name="connsiteY26" fmla="*/ 115910 h 1275009"/>
              <a:gd name="connsiteX27" fmla="*/ 1481071 w 1944710"/>
              <a:gd name="connsiteY27" fmla="*/ 103031 h 1275009"/>
              <a:gd name="connsiteX28" fmla="*/ 1519707 w 1944710"/>
              <a:gd name="connsiteY28" fmla="*/ 77273 h 1275009"/>
              <a:gd name="connsiteX29" fmla="*/ 1558344 w 1944710"/>
              <a:gd name="connsiteY29" fmla="*/ 38637 h 1275009"/>
              <a:gd name="connsiteX30" fmla="*/ 1635617 w 1944710"/>
              <a:gd name="connsiteY30" fmla="*/ 0 h 1275009"/>
              <a:gd name="connsiteX31" fmla="*/ 1944710 w 1944710"/>
              <a:gd name="connsiteY31" fmla="*/ 12879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710" h="1275009">
                <a:moveTo>
                  <a:pt x="0" y="1043189"/>
                </a:moveTo>
                <a:cubicBezTo>
                  <a:pt x="30051" y="1056068"/>
                  <a:pt x="59637" y="1070089"/>
                  <a:pt x="90152" y="1081825"/>
                </a:cubicBezTo>
                <a:cubicBezTo>
                  <a:pt x="115494" y="1091572"/>
                  <a:pt x="167426" y="1107583"/>
                  <a:pt x="167426" y="1107583"/>
                </a:cubicBezTo>
                <a:cubicBezTo>
                  <a:pt x="241237" y="1218304"/>
                  <a:pt x="142956" y="1088009"/>
                  <a:pt x="231820" y="1159099"/>
                </a:cubicBezTo>
                <a:cubicBezTo>
                  <a:pt x="243907" y="1168768"/>
                  <a:pt x="245929" y="1187542"/>
                  <a:pt x="257578" y="1197735"/>
                </a:cubicBezTo>
                <a:cubicBezTo>
                  <a:pt x="280876" y="1218120"/>
                  <a:pt x="309093" y="1232079"/>
                  <a:pt x="334851" y="1249251"/>
                </a:cubicBezTo>
                <a:lnTo>
                  <a:pt x="373488" y="1275009"/>
                </a:lnTo>
                <a:cubicBezTo>
                  <a:pt x="446540" y="1265877"/>
                  <a:pt x="467254" y="1267485"/>
                  <a:pt x="528034" y="1249251"/>
                </a:cubicBezTo>
                <a:cubicBezTo>
                  <a:pt x="554040" y="1241449"/>
                  <a:pt x="605307" y="1223493"/>
                  <a:pt x="605307" y="1223493"/>
                </a:cubicBezTo>
                <a:cubicBezTo>
                  <a:pt x="613893" y="1210614"/>
                  <a:pt x="620120" y="1195801"/>
                  <a:pt x="631065" y="1184856"/>
                </a:cubicBezTo>
                <a:cubicBezTo>
                  <a:pt x="642010" y="1173911"/>
                  <a:pt x="660033" y="1171186"/>
                  <a:pt x="669702" y="1159099"/>
                </a:cubicBezTo>
                <a:cubicBezTo>
                  <a:pt x="740798" y="1070228"/>
                  <a:pt x="610486" y="1168525"/>
                  <a:pt x="721217" y="1094704"/>
                </a:cubicBezTo>
                <a:cubicBezTo>
                  <a:pt x="743885" y="1026701"/>
                  <a:pt x="726567" y="1067361"/>
                  <a:pt x="785611" y="978794"/>
                </a:cubicBezTo>
                <a:lnTo>
                  <a:pt x="811369" y="940158"/>
                </a:lnTo>
                <a:cubicBezTo>
                  <a:pt x="853978" y="812330"/>
                  <a:pt x="782489" y="1007599"/>
                  <a:pt x="862885" y="862885"/>
                </a:cubicBezTo>
                <a:cubicBezTo>
                  <a:pt x="876071" y="839151"/>
                  <a:pt x="873581" y="808202"/>
                  <a:pt x="888642" y="785611"/>
                </a:cubicBezTo>
                <a:lnTo>
                  <a:pt x="940158" y="708338"/>
                </a:lnTo>
                <a:lnTo>
                  <a:pt x="991673" y="631065"/>
                </a:lnTo>
                <a:lnTo>
                  <a:pt x="1030310" y="515155"/>
                </a:lnTo>
                <a:cubicBezTo>
                  <a:pt x="1038794" y="489702"/>
                  <a:pt x="1046250" y="456040"/>
                  <a:pt x="1068947" y="437882"/>
                </a:cubicBezTo>
                <a:cubicBezTo>
                  <a:pt x="1079548" y="429402"/>
                  <a:pt x="1094704" y="429296"/>
                  <a:pt x="1107583" y="425003"/>
                </a:cubicBezTo>
                <a:cubicBezTo>
                  <a:pt x="1176274" y="321966"/>
                  <a:pt x="1086115" y="446472"/>
                  <a:pt x="1171978" y="360609"/>
                </a:cubicBezTo>
                <a:cubicBezTo>
                  <a:pt x="1182923" y="349664"/>
                  <a:pt x="1187826" y="333863"/>
                  <a:pt x="1197735" y="321972"/>
                </a:cubicBezTo>
                <a:cubicBezTo>
                  <a:pt x="1228724" y="284785"/>
                  <a:pt x="1237018" y="282904"/>
                  <a:pt x="1275009" y="257578"/>
                </a:cubicBezTo>
                <a:cubicBezTo>
                  <a:pt x="1332612" y="171170"/>
                  <a:pt x="1264755" y="255827"/>
                  <a:pt x="1339403" y="206062"/>
                </a:cubicBezTo>
                <a:cubicBezTo>
                  <a:pt x="1435873" y="141749"/>
                  <a:pt x="1324811" y="185167"/>
                  <a:pt x="1416676" y="154547"/>
                </a:cubicBezTo>
                <a:cubicBezTo>
                  <a:pt x="1425262" y="141668"/>
                  <a:pt x="1430347" y="125579"/>
                  <a:pt x="1442434" y="115910"/>
                </a:cubicBezTo>
                <a:cubicBezTo>
                  <a:pt x="1453035" y="107429"/>
                  <a:pt x="1468929" y="109102"/>
                  <a:pt x="1481071" y="103031"/>
                </a:cubicBezTo>
                <a:cubicBezTo>
                  <a:pt x="1494915" y="96109"/>
                  <a:pt x="1507816" y="87182"/>
                  <a:pt x="1519707" y="77273"/>
                </a:cubicBezTo>
                <a:cubicBezTo>
                  <a:pt x="1533699" y="65613"/>
                  <a:pt x="1544352" y="50297"/>
                  <a:pt x="1558344" y="38637"/>
                </a:cubicBezTo>
                <a:cubicBezTo>
                  <a:pt x="1591634" y="10896"/>
                  <a:pt x="1596892" y="12908"/>
                  <a:pt x="1635617" y="0"/>
                </a:cubicBezTo>
                <a:cubicBezTo>
                  <a:pt x="1901751" y="14007"/>
                  <a:pt x="1798637" y="12879"/>
                  <a:pt x="1944710" y="128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37397F3A-72B6-DA45-9DAB-235216F4BCCE}"/>
              </a:ext>
            </a:extLst>
          </p:cNvPr>
          <p:cNvSpPr/>
          <p:nvPr/>
        </p:nvSpPr>
        <p:spPr>
          <a:xfrm>
            <a:off x="6305285" y="4928575"/>
            <a:ext cx="3698851" cy="1277366"/>
          </a:xfrm>
          <a:custGeom>
            <a:avLst/>
            <a:gdLst>
              <a:gd name="connsiteX0" fmla="*/ 0 w 3698851"/>
              <a:gd name="connsiteY0" fmla="*/ 1064235 h 1277366"/>
              <a:gd name="connsiteX1" fmla="*/ 48126 w 3698851"/>
              <a:gd name="connsiteY1" fmla="*/ 1084861 h 1277366"/>
              <a:gd name="connsiteX2" fmla="*/ 68752 w 3698851"/>
              <a:gd name="connsiteY2" fmla="*/ 1098611 h 1277366"/>
              <a:gd name="connsiteX3" fmla="*/ 110003 w 3698851"/>
              <a:gd name="connsiteY3" fmla="*/ 1112361 h 1277366"/>
              <a:gd name="connsiteX4" fmla="*/ 130628 w 3698851"/>
              <a:gd name="connsiteY4" fmla="*/ 1119237 h 1277366"/>
              <a:gd name="connsiteX5" fmla="*/ 158129 w 3698851"/>
              <a:gd name="connsiteY5" fmla="*/ 1126112 h 1277366"/>
              <a:gd name="connsiteX6" fmla="*/ 220006 w 3698851"/>
              <a:gd name="connsiteY6" fmla="*/ 1146737 h 1277366"/>
              <a:gd name="connsiteX7" fmla="*/ 240631 w 3698851"/>
              <a:gd name="connsiteY7" fmla="*/ 1153613 h 1277366"/>
              <a:gd name="connsiteX8" fmla="*/ 275007 w 3698851"/>
              <a:gd name="connsiteY8" fmla="*/ 1174238 h 1277366"/>
              <a:gd name="connsiteX9" fmla="*/ 309383 w 3698851"/>
              <a:gd name="connsiteY9" fmla="*/ 1194864 h 1277366"/>
              <a:gd name="connsiteX10" fmla="*/ 364385 w 3698851"/>
              <a:gd name="connsiteY10" fmla="*/ 1236115 h 1277366"/>
              <a:gd name="connsiteX11" fmla="*/ 385010 w 3698851"/>
              <a:gd name="connsiteY11" fmla="*/ 1242990 h 1277366"/>
              <a:gd name="connsiteX12" fmla="*/ 398761 w 3698851"/>
              <a:gd name="connsiteY12" fmla="*/ 1256740 h 1277366"/>
              <a:gd name="connsiteX13" fmla="*/ 419386 w 3698851"/>
              <a:gd name="connsiteY13" fmla="*/ 1263616 h 1277366"/>
              <a:gd name="connsiteX14" fmla="*/ 515639 w 3698851"/>
              <a:gd name="connsiteY14" fmla="*/ 1277366 h 1277366"/>
              <a:gd name="connsiteX15" fmla="*/ 632517 w 3698851"/>
              <a:gd name="connsiteY15" fmla="*/ 1270491 h 1277366"/>
              <a:gd name="connsiteX16" fmla="*/ 673768 w 3698851"/>
              <a:gd name="connsiteY16" fmla="*/ 1256740 h 1277366"/>
              <a:gd name="connsiteX17" fmla="*/ 694394 w 3698851"/>
              <a:gd name="connsiteY17" fmla="*/ 1249865 h 1277366"/>
              <a:gd name="connsiteX18" fmla="*/ 715019 w 3698851"/>
              <a:gd name="connsiteY18" fmla="*/ 1236115 h 1277366"/>
              <a:gd name="connsiteX19" fmla="*/ 728770 w 3698851"/>
              <a:gd name="connsiteY19" fmla="*/ 1222364 h 1277366"/>
              <a:gd name="connsiteX20" fmla="*/ 749395 w 3698851"/>
              <a:gd name="connsiteY20" fmla="*/ 1215489 h 1277366"/>
              <a:gd name="connsiteX21" fmla="*/ 790646 w 3698851"/>
              <a:gd name="connsiteY21" fmla="*/ 1187989 h 1277366"/>
              <a:gd name="connsiteX22" fmla="*/ 804397 w 3698851"/>
              <a:gd name="connsiteY22" fmla="*/ 1174238 h 1277366"/>
              <a:gd name="connsiteX23" fmla="*/ 825022 w 3698851"/>
              <a:gd name="connsiteY23" fmla="*/ 1160488 h 1277366"/>
              <a:gd name="connsiteX24" fmla="*/ 859398 w 3698851"/>
              <a:gd name="connsiteY24" fmla="*/ 1126112 h 1277366"/>
              <a:gd name="connsiteX25" fmla="*/ 873149 w 3698851"/>
              <a:gd name="connsiteY25" fmla="*/ 1112361 h 1277366"/>
              <a:gd name="connsiteX26" fmla="*/ 893774 w 3698851"/>
              <a:gd name="connsiteY26" fmla="*/ 1084861 h 1277366"/>
              <a:gd name="connsiteX27" fmla="*/ 907525 w 3698851"/>
              <a:gd name="connsiteY27" fmla="*/ 1071110 h 1277366"/>
              <a:gd name="connsiteX28" fmla="*/ 921275 w 3698851"/>
              <a:gd name="connsiteY28" fmla="*/ 1050485 h 1277366"/>
              <a:gd name="connsiteX29" fmla="*/ 948776 w 3698851"/>
              <a:gd name="connsiteY29" fmla="*/ 1022984 h 1277366"/>
              <a:gd name="connsiteX30" fmla="*/ 955651 w 3698851"/>
              <a:gd name="connsiteY30" fmla="*/ 1002358 h 1277366"/>
              <a:gd name="connsiteX31" fmla="*/ 976276 w 3698851"/>
              <a:gd name="connsiteY31" fmla="*/ 974858 h 1277366"/>
              <a:gd name="connsiteX32" fmla="*/ 1003777 w 3698851"/>
              <a:gd name="connsiteY32" fmla="*/ 933607 h 1277366"/>
              <a:gd name="connsiteX33" fmla="*/ 1031278 w 3698851"/>
              <a:gd name="connsiteY33" fmla="*/ 892355 h 1277366"/>
              <a:gd name="connsiteX34" fmla="*/ 1045028 w 3698851"/>
              <a:gd name="connsiteY34" fmla="*/ 871730 h 1277366"/>
              <a:gd name="connsiteX35" fmla="*/ 1079404 w 3698851"/>
              <a:gd name="connsiteY35" fmla="*/ 830479 h 1277366"/>
              <a:gd name="connsiteX36" fmla="*/ 1093155 w 3698851"/>
              <a:gd name="connsiteY36" fmla="*/ 816728 h 1277366"/>
              <a:gd name="connsiteX37" fmla="*/ 1106905 w 3698851"/>
              <a:gd name="connsiteY37" fmla="*/ 796103 h 1277366"/>
              <a:gd name="connsiteX38" fmla="*/ 1134406 w 3698851"/>
              <a:gd name="connsiteY38" fmla="*/ 768602 h 1277366"/>
              <a:gd name="connsiteX39" fmla="*/ 1148156 w 3698851"/>
              <a:gd name="connsiteY39" fmla="*/ 747977 h 1277366"/>
              <a:gd name="connsiteX40" fmla="*/ 1161907 w 3698851"/>
              <a:gd name="connsiteY40" fmla="*/ 734226 h 1277366"/>
              <a:gd name="connsiteX41" fmla="*/ 1189407 w 3698851"/>
              <a:gd name="connsiteY41" fmla="*/ 692975 h 1277366"/>
              <a:gd name="connsiteX42" fmla="*/ 1203158 w 3698851"/>
              <a:gd name="connsiteY42" fmla="*/ 672349 h 1277366"/>
              <a:gd name="connsiteX43" fmla="*/ 1223783 w 3698851"/>
              <a:gd name="connsiteY43" fmla="*/ 631098 h 1277366"/>
              <a:gd name="connsiteX44" fmla="*/ 1237534 w 3698851"/>
              <a:gd name="connsiteY44" fmla="*/ 617348 h 1277366"/>
              <a:gd name="connsiteX45" fmla="*/ 1265034 w 3698851"/>
              <a:gd name="connsiteY45" fmla="*/ 576097 h 1277366"/>
              <a:gd name="connsiteX46" fmla="*/ 1313161 w 3698851"/>
              <a:gd name="connsiteY46" fmla="*/ 527970 h 1277366"/>
              <a:gd name="connsiteX47" fmla="*/ 1333786 w 3698851"/>
              <a:gd name="connsiteY47" fmla="*/ 507345 h 1277366"/>
              <a:gd name="connsiteX48" fmla="*/ 1347537 w 3698851"/>
              <a:gd name="connsiteY48" fmla="*/ 493595 h 1277366"/>
              <a:gd name="connsiteX49" fmla="*/ 1361287 w 3698851"/>
              <a:gd name="connsiteY49" fmla="*/ 472969 h 1277366"/>
              <a:gd name="connsiteX50" fmla="*/ 1381913 w 3698851"/>
              <a:gd name="connsiteY50" fmla="*/ 459219 h 1277366"/>
              <a:gd name="connsiteX51" fmla="*/ 1430039 w 3698851"/>
              <a:gd name="connsiteY51" fmla="*/ 390467 h 1277366"/>
              <a:gd name="connsiteX52" fmla="*/ 1443789 w 3698851"/>
              <a:gd name="connsiteY52" fmla="*/ 369841 h 1277366"/>
              <a:gd name="connsiteX53" fmla="*/ 1471290 w 3698851"/>
              <a:gd name="connsiteY53" fmla="*/ 342340 h 1277366"/>
              <a:gd name="connsiteX54" fmla="*/ 1498791 w 3698851"/>
              <a:gd name="connsiteY54" fmla="*/ 301089 h 1277366"/>
              <a:gd name="connsiteX55" fmla="*/ 1512541 w 3698851"/>
              <a:gd name="connsiteY55" fmla="*/ 280464 h 1277366"/>
              <a:gd name="connsiteX56" fmla="*/ 1526292 w 3698851"/>
              <a:gd name="connsiteY56" fmla="*/ 266713 h 1277366"/>
              <a:gd name="connsiteX57" fmla="*/ 1553792 w 3698851"/>
              <a:gd name="connsiteY57" fmla="*/ 232337 h 1277366"/>
              <a:gd name="connsiteX58" fmla="*/ 1595043 w 3698851"/>
              <a:gd name="connsiteY58" fmla="*/ 204837 h 1277366"/>
              <a:gd name="connsiteX59" fmla="*/ 1636295 w 3698851"/>
              <a:gd name="connsiteY59" fmla="*/ 177336 h 1277366"/>
              <a:gd name="connsiteX60" fmla="*/ 1656920 w 3698851"/>
              <a:gd name="connsiteY60" fmla="*/ 163586 h 1277366"/>
              <a:gd name="connsiteX61" fmla="*/ 1705046 w 3698851"/>
              <a:gd name="connsiteY61" fmla="*/ 149835 h 1277366"/>
              <a:gd name="connsiteX62" fmla="*/ 1725672 w 3698851"/>
              <a:gd name="connsiteY62" fmla="*/ 142960 h 1277366"/>
              <a:gd name="connsiteX63" fmla="*/ 1753173 w 3698851"/>
              <a:gd name="connsiteY63" fmla="*/ 129210 h 1277366"/>
              <a:gd name="connsiteX64" fmla="*/ 1808174 w 3698851"/>
              <a:gd name="connsiteY64" fmla="*/ 115459 h 1277366"/>
              <a:gd name="connsiteX65" fmla="*/ 1876926 w 3698851"/>
              <a:gd name="connsiteY65" fmla="*/ 94834 h 1277366"/>
              <a:gd name="connsiteX66" fmla="*/ 1897552 w 3698851"/>
              <a:gd name="connsiteY66" fmla="*/ 87958 h 1277366"/>
              <a:gd name="connsiteX67" fmla="*/ 1931928 w 3698851"/>
              <a:gd name="connsiteY67" fmla="*/ 81083 h 1277366"/>
              <a:gd name="connsiteX68" fmla="*/ 1959428 w 3698851"/>
              <a:gd name="connsiteY68" fmla="*/ 74208 h 1277366"/>
              <a:gd name="connsiteX69" fmla="*/ 2021305 w 3698851"/>
              <a:gd name="connsiteY69" fmla="*/ 67333 h 1277366"/>
              <a:gd name="connsiteX70" fmla="*/ 2206935 w 3698851"/>
              <a:gd name="connsiteY70" fmla="*/ 46707 h 1277366"/>
              <a:gd name="connsiteX71" fmla="*/ 2227561 w 3698851"/>
              <a:gd name="connsiteY71" fmla="*/ 39832 h 1277366"/>
              <a:gd name="connsiteX72" fmla="*/ 2344439 w 3698851"/>
              <a:gd name="connsiteY72" fmla="*/ 26082 h 1277366"/>
              <a:gd name="connsiteX73" fmla="*/ 3073209 w 3698851"/>
              <a:gd name="connsiteY73" fmla="*/ 26082 h 1277366"/>
              <a:gd name="connsiteX74" fmla="*/ 3203837 w 3698851"/>
              <a:gd name="connsiteY74" fmla="*/ 39832 h 1277366"/>
              <a:gd name="connsiteX75" fmla="*/ 3238213 w 3698851"/>
              <a:gd name="connsiteY75" fmla="*/ 46707 h 1277366"/>
              <a:gd name="connsiteX76" fmla="*/ 3293215 w 3698851"/>
              <a:gd name="connsiteY76" fmla="*/ 53583 h 1277366"/>
              <a:gd name="connsiteX77" fmla="*/ 3341341 w 3698851"/>
              <a:gd name="connsiteY77" fmla="*/ 60458 h 1277366"/>
              <a:gd name="connsiteX78" fmla="*/ 3416968 w 3698851"/>
              <a:gd name="connsiteY78" fmla="*/ 74208 h 1277366"/>
              <a:gd name="connsiteX79" fmla="*/ 3478845 w 3698851"/>
              <a:gd name="connsiteY79" fmla="*/ 87958 h 1277366"/>
              <a:gd name="connsiteX80" fmla="*/ 3520096 w 3698851"/>
              <a:gd name="connsiteY80" fmla="*/ 101709 h 1277366"/>
              <a:gd name="connsiteX81" fmla="*/ 3581973 w 3698851"/>
              <a:gd name="connsiteY81" fmla="*/ 122334 h 1277366"/>
              <a:gd name="connsiteX82" fmla="*/ 3602598 w 3698851"/>
              <a:gd name="connsiteY82" fmla="*/ 129210 h 1277366"/>
              <a:gd name="connsiteX83" fmla="*/ 3623224 w 3698851"/>
              <a:gd name="connsiteY83" fmla="*/ 136085 h 1277366"/>
              <a:gd name="connsiteX84" fmla="*/ 3643849 w 3698851"/>
              <a:gd name="connsiteY84" fmla="*/ 149835 h 1277366"/>
              <a:gd name="connsiteX85" fmla="*/ 3698851 w 3698851"/>
              <a:gd name="connsiteY85" fmla="*/ 177336 h 127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98851" h="1277366">
                <a:moveTo>
                  <a:pt x="0" y="1064235"/>
                </a:moveTo>
                <a:cubicBezTo>
                  <a:pt x="16042" y="1071110"/>
                  <a:pt x="32515" y="1077056"/>
                  <a:pt x="48126" y="1084861"/>
                </a:cubicBezTo>
                <a:cubicBezTo>
                  <a:pt x="55517" y="1088556"/>
                  <a:pt x="61201" y="1095255"/>
                  <a:pt x="68752" y="1098611"/>
                </a:cubicBezTo>
                <a:cubicBezTo>
                  <a:pt x="81997" y="1104497"/>
                  <a:pt x="96253" y="1107777"/>
                  <a:pt x="110003" y="1112361"/>
                </a:cubicBezTo>
                <a:cubicBezTo>
                  <a:pt x="116878" y="1114653"/>
                  <a:pt x="123597" y="1117479"/>
                  <a:pt x="130628" y="1119237"/>
                </a:cubicBezTo>
                <a:cubicBezTo>
                  <a:pt x="139795" y="1121529"/>
                  <a:pt x="149078" y="1123397"/>
                  <a:pt x="158129" y="1126112"/>
                </a:cubicBezTo>
                <a:cubicBezTo>
                  <a:pt x="178953" y="1132359"/>
                  <a:pt x="199381" y="1139862"/>
                  <a:pt x="220006" y="1146737"/>
                </a:cubicBezTo>
                <a:lnTo>
                  <a:pt x="240631" y="1153613"/>
                </a:lnTo>
                <a:cubicBezTo>
                  <a:pt x="275476" y="1188456"/>
                  <a:pt x="230378" y="1147460"/>
                  <a:pt x="275007" y="1174238"/>
                </a:cubicBezTo>
                <a:cubicBezTo>
                  <a:pt x="322193" y="1202550"/>
                  <a:pt x="250958" y="1175389"/>
                  <a:pt x="309383" y="1194864"/>
                </a:cubicBezTo>
                <a:cubicBezTo>
                  <a:pt x="325671" y="1211151"/>
                  <a:pt x="341066" y="1228342"/>
                  <a:pt x="364385" y="1236115"/>
                </a:cubicBezTo>
                <a:lnTo>
                  <a:pt x="385010" y="1242990"/>
                </a:lnTo>
                <a:cubicBezTo>
                  <a:pt x="389594" y="1247573"/>
                  <a:pt x="393203" y="1253405"/>
                  <a:pt x="398761" y="1256740"/>
                </a:cubicBezTo>
                <a:cubicBezTo>
                  <a:pt x="404975" y="1260469"/>
                  <a:pt x="412418" y="1261625"/>
                  <a:pt x="419386" y="1263616"/>
                </a:cubicBezTo>
                <a:cubicBezTo>
                  <a:pt x="459640" y="1275118"/>
                  <a:pt x="460862" y="1271889"/>
                  <a:pt x="515639" y="1277366"/>
                </a:cubicBezTo>
                <a:cubicBezTo>
                  <a:pt x="554598" y="1275074"/>
                  <a:pt x="593818" y="1275539"/>
                  <a:pt x="632517" y="1270491"/>
                </a:cubicBezTo>
                <a:cubicBezTo>
                  <a:pt x="646889" y="1268616"/>
                  <a:pt x="660018" y="1261324"/>
                  <a:pt x="673768" y="1256740"/>
                </a:cubicBezTo>
                <a:lnTo>
                  <a:pt x="694394" y="1249865"/>
                </a:lnTo>
                <a:cubicBezTo>
                  <a:pt x="701269" y="1245282"/>
                  <a:pt x="708567" y="1241277"/>
                  <a:pt x="715019" y="1236115"/>
                </a:cubicBezTo>
                <a:cubicBezTo>
                  <a:pt x="720081" y="1232066"/>
                  <a:pt x="723212" y="1225699"/>
                  <a:pt x="728770" y="1222364"/>
                </a:cubicBezTo>
                <a:cubicBezTo>
                  <a:pt x="734984" y="1218635"/>
                  <a:pt x="742520" y="1217781"/>
                  <a:pt x="749395" y="1215489"/>
                </a:cubicBezTo>
                <a:cubicBezTo>
                  <a:pt x="780926" y="1183960"/>
                  <a:pt x="740695" y="1221290"/>
                  <a:pt x="790646" y="1187989"/>
                </a:cubicBezTo>
                <a:cubicBezTo>
                  <a:pt x="796040" y="1184393"/>
                  <a:pt x="799335" y="1178287"/>
                  <a:pt x="804397" y="1174238"/>
                </a:cubicBezTo>
                <a:cubicBezTo>
                  <a:pt x="810849" y="1169076"/>
                  <a:pt x="818804" y="1165929"/>
                  <a:pt x="825022" y="1160488"/>
                </a:cubicBezTo>
                <a:cubicBezTo>
                  <a:pt x="837217" y="1149817"/>
                  <a:pt x="847939" y="1137571"/>
                  <a:pt x="859398" y="1126112"/>
                </a:cubicBezTo>
                <a:cubicBezTo>
                  <a:pt x="863982" y="1121528"/>
                  <a:pt x="869260" y="1117547"/>
                  <a:pt x="873149" y="1112361"/>
                </a:cubicBezTo>
                <a:cubicBezTo>
                  <a:pt x="880024" y="1103194"/>
                  <a:pt x="886439" y="1093664"/>
                  <a:pt x="893774" y="1084861"/>
                </a:cubicBezTo>
                <a:cubicBezTo>
                  <a:pt x="897924" y="1079881"/>
                  <a:pt x="903476" y="1076172"/>
                  <a:pt x="907525" y="1071110"/>
                </a:cubicBezTo>
                <a:cubicBezTo>
                  <a:pt x="912687" y="1064658"/>
                  <a:pt x="915898" y="1056759"/>
                  <a:pt x="921275" y="1050485"/>
                </a:cubicBezTo>
                <a:cubicBezTo>
                  <a:pt x="929712" y="1040642"/>
                  <a:pt x="948776" y="1022984"/>
                  <a:pt x="948776" y="1022984"/>
                </a:cubicBezTo>
                <a:cubicBezTo>
                  <a:pt x="951068" y="1016109"/>
                  <a:pt x="952055" y="1008650"/>
                  <a:pt x="955651" y="1002358"/>
                </a:cubicBezTo>
                <a:cubicBezTo>
                  <a:pt x="961336" y="992409"/>
                  <a:pt x="969705" y="984245"/>
                  <a:pt x="976276" y="974858"/>
                </a:cubicBezTo>
                <a:cubicBezTo>
                  <a:pt x="985753" y="961319"/>
                  <a:pt x="994610" y="947357"/>
                  <a:pt x="1003777" y="933607"/>
                </a:cubicBezTo>
                <a:lnTo>
                  <a:pt x="1031278" y="892355"/>
                </a:lnTo>
                <a:cubicBezTo>
                  <a:pt x="1035861" y="885480"/>
                  <a:pt x="1039185" y="877573"/>
                  <a:pt x="1045028" y="871730"/>
                </a:cubicBezTo>
                <a:cubicBezTo>
                  <a:pt x="1094025" y="822733"/>
                  <a:pt x="1041116" y="878339"/>
                  <a:pt x="1079404" y="830479"/>
                </a:cubicBezTo>
                <a:cubicBezTo>
                  <a:pt x="1083453" y="825417"/>
                  <a:pt x="1089106" y="821790"/>
                  <a:pt x="1093155" y="816728"/>
                </a:cubicBezTo>
                <a:cubicBezTo>
                  <a:pt x="1098317" y="810276"/>
                  <a:pt x="1101528" y="802377"/>
                  <a:pt x="1106905" y="796103"/>
                </a:cubicBezTo>
                <a:cubicBezTo>
                  <a:pt x="1115342" y="786260"/>
                  <a:pt x="1127215" y="779389"/>
                  <a:pt x="1134406" y="768602"/>
                </a:cubicBezTo>
                <a:cubicBezTo>
                  <a:pt x="1138989" y="761727"/>
                  <a:pt x="1142994" y="754429"/>
                  <a:pt x="1148156" y="747977"/>
                </a:cubicBezTo>
                <a:cubicBezTo>
                  <a:pt x="1152205" y="742915"/>
                  <a:pt x="1158018" y="739412"/>
                  <a:pt x="1161907" y="734226"/>
                </a:cubicBezTo>
                <a:cubicBezTo>
                  <a:pt x="1171822" y="721005"/>
                  <a:pt x="1180240" y="706725"/>
                  <a:pt x="1189407" y="692975"/>
                </a:cubicBezTo>
                <a:lnTo>
                  <a:pt x="1203158" y="672349"/>
                </a:lnTo>
                <a:cubicBezTo>
                  <a:pt x="1210419" y="650566"/>
                  <a:pt x="1208553" y="650136"/>
                  <a:pt x="1223783" y="631098"/>
                </a:cubicBezTo>
                <a:cubicBezTo>
                  <a:pt x="1227832" y="626036"/>
                  <a:pt x="1233645" y="622534"/>
                  <a:pt x="1237534" y="617348"/>
                </a:cubicBezTo>
                <a:cubicBezTo>
                  <a:pt x="1247449" y="604127"/>
                  <a:pt x="1253349" y="587782"/>
                  <a:pt x="1265034" y="576097"/>
                </a:cubicBezTo>
                <a:lnTo>
                  <a:pt x="1313161" y="527970"/>
                </a:lnTo>
                <a:lnTo>
                  <a:pt x="1333786" y="507345"/>
                </a:lnTo>
                <a:cubicBezTo>
                  <a:pt x="1338370" y="502762"/>
                  <a:pt x="1343942" y="498988"/>
                  <a:pt x="1347537" y="493595"/>
                </a:cubicBezTo>
                <a:cubicBezTo>
                  <a:pt x="1352120" y="486720"/>
                  <a:pt x="1355444" y="478812"/>
                  <a:pt x="1361287" y="472969"/>
                </a:cubicBezTo>
                <a:cubicBezTo>
                  <a:pt x="1367130" y="467126"/>
                  <a:pt x="1375038" y="463802"/>
                  <a:pt x="1381913" y="459219"/>
                </a:cubicBezTo>
                <a:cubicBezTo>
                  <a:pt x="1445133" y="364384"/>
                  <a:pt x="1379137" y="461729"/>
                  <a:pt x="1430039" y="390467"/>
                </a:cubicBezTo>
                <a:cubicBezTo>
                  <a:pt x="1434842" y="383743"/>
                  <a:pt x="1438412" y="376115"/>
                  <a:pt x="1443789" y="369841"/>
                </a:cubicBezTo>
                <a:cubicBezTo>
                  <a:pt x="1452226" y="359998"/>
                  <a:pt x="1464099" y="353127"/>
                  <a:pt x="1471290" y="342340"/>
                </a:cubicBezTo>
                <a:lnTo>
                  <a:pt x="1498791" y="301089"/>
                </a:lnTo>
                <a:cubicBezTo>
                  <a:pt x="1503374" y="294214"/>
                  <a:pt x="1506698" y="286307"/>
                  <a:pt x="1512541" y="280464"/>
                </a:cubicBezTo>
                <a:cubicBezTo>
                  <a:pt x="1517125" y="275880"/>
                  <a:pt x="1522243" y="271775"/>
                  <a:pt x="1526292" y="266713"/>
                </a:cubicBezTo>
                <a:cubicBezTo>
                  <a:pt x="1539820" y="249803"/>
                  <a:pt x="1537195" y="244785"/>
                  <a:pt x="1553792" y="232337"/>
                </a:cubicBezTo>
                <a:cubicBezTo>
                  <a:pt x="1567013" y="222422"/>
                  <a:pt x="1583358" y="216522"/>
                  <a:pt x="1595043" y="204837"/>
                </a:cubicBezTo>
                <a:cubicBezTo>
                  <a:pt x="1619551" y="180329"/>
                  <a:pt x="1597446" y="199535"/>
                  <a:pt x="1636295" y="177336"/>
                </a:cubicBezTo>
                <a:cubicBezTo>
                  <a:pt x="1643469" y="173237"/>
                  <a:pt x="1649530" y="167281"/>
                  <a:pt x="1656920" y="163586"/>
                </a:cubicBezTo>
                <a:cubicBezTo>
                  <a:pt x="1667913" y="158089"/>
                  <a:pt x="1694760" y="152774"/>
                  <a:pt x="1705046" y="149835"/>
                </a:cubicBezTo>
                <a:cubicBezTo>
                  <a:pt x="1712014" y="147844"/>
                  <a:pt x="1719011" y="145815"/>
                  <a:pt x="1725672" y="142960"/>
                </a:cubicBezTo>
                <a:cubicBezTo>
                  <a:pt x="1735092" y="138923"/>
                  <a:pt x="1743450" y="132451"/>
                  <a:pt x="1753173" y="129210"/>
                </a:cubicBezTo>
                <a:cubicBezTo>
                  <a:pt x="1771101" y="123234"/>
                  <a:pt x="1790246" y="121435"/>
                  <a:pt x="1808174" y="115459"/>
                </a:cubicBezTo>
                <a:cubicBezTo>
                  <a:pt x="1906245" y="82769"/>
                  <a:pt x="1804165" y="115623"/>
                  <a:pt x="1876926" y="94834"/>
                </a:cubicBezTo>
                <a:cubicBezTo>
                  <a:pt x="1883894" y="92843"/>
                  <a:pt x="1890521" y="89716"/>
                  <a:pt x="1897552" y="87958"/>
                </a:cubicBezTo>
                <a:cubicBezTo>
                  <a:pt x="1908889" y="85124"/>
                  <a:pt x="1920521" y="83618"/>
                  <a:pt x="1931928" y="81083"/>
                </a:cubicBezTo>
                <a:cubicBezTo>
                  <a:pt x="1941152" y="79033"/>
                  <a:pt x="1950089" y="75645"/>
                  <a:pt x="1959428" y="74208"/>
                </a:cubicBezTo>
                <a:cubicBezTo>
                  <a:pt x="1979939" y="71052"/>
                  <a:pt x="2000761" y="70268"/>
                  <a:pt x="2021305" y="67333"/>
                </a:cubicBezTo>
                <a:cubicBezTo>
                  <a:pt x="2174198" y="45492"/>
                  <a:pt x="2030999" y="58437"/>
                  <a:pt x="2206935" y="46707"/>
                </a:cubicBezTo>
                <a:cubicBezTo>
                  <a:pt x="2213810" y="44415"/>
                  <a:pt x="2220486" y="41404"/>
                  <a:pt x="2227561" y="39832"/>
                </a:cubicBezTo>
                <a:cubicBezTo>
                  <a:pt x="2265765" y="31342"/>
                  <a:pt x="2305801" y="29594"/>
                  <a:pt x="2344439" y="26082"/>
                </a:cubicBezTo>
                <a:cubicBezTo>
                  <a:pt x="2604469" y="-25922"/>
                  <a:pt x="2393418" y="13834"/>
                  <a:pt x="3073209" y="26082"/>
                </a:cubicBezTo>
                <a:cubicBezTo>
                  <a:pt x="3079978" y="26204"/>
                  <a:pt x="3193525" y="38359"/>
                  <a:pt x="3203837" y="39832"/>
                </a:cubicBezTo>
                <a:cubicBezTo>
                  <a:pt x="3215405" y="41485"/>
                  <a:pt x="3226663" y="44930"/>
                  <a:pt x="3238213" y="46707"/>
                </a:cubicBezTo>
                <a:cubicBezTo>
                  <a:pt x="3256475" y="49517"/>
                  <a:pt x="3274900" y="51141"/>
                  <a:pt x="3293215" y="53583"/>
                </a:cubicBezTo>
                <a:lnTo>
                  <a:pt x="3341341" y="60458"/>
                </a:lnTo>
                <a:cubicBezTo>
                  <a:pt x="3383416" y="74482"/>
                  <a:pt x="3344780" y="63102"/>
                  <a:pt x="3416968" y="74208"/>
                </a:cubicBezTo>
                <a:cubicBezTo>
                  <a:pt x="3430394" y="76274"/>
                  <a:pt x="3464440" y="83636"/>
                  <a:pt x="3478845" y="87958"/>
                </a:cubicBezTo>
                <a:cubicBezTo>
                  <a:pt x="3492728" y="92123"/>
                  <a:pt x="3506346" y="97125"/>
                  <a:pt x="3520096" y="101709"/>
                </a:cubicBezTo>
                <a:lnTo>
                  <a:pt x="3581973" y="122334"/>
                </a:lnTo>
                <a:lnTo>
                  <a:pt x="3602598" y="129210"/>
                </a:lnTo>
                <a:lnTo>
                  <a:pt x="3623224" y="136085"/>
                </a:lnTo>
                <a:cubicBezTo>
                  <a:pt x="3630099" y="140668"/>
                  <a:pt x="3636298" y="146479"/>
                  <a:pt x="3643849" y="149835"/>
                </a:cubicBezTo>
                <a:cubicBezTo>
                  <a:pt x="3700730" y="175116"/>
                  <a:pt x="3670613" y="149098"/>
                  <a:pt x="3698851" y="177336"/>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B3CE4666-4BBC-3E47-9470-ACBF45842C6A}"/>
              </a:ext>
            </a:extLst>
          </p:cNvPr>
          <p:cNvSpPr txBox="1"/>
          <p:nvPr/>
        </p:nvSpPr>
        <p:spPr>
          <a:xfrm>
            <a:off x="4655055" y="1402337"/>
            <a:ext cx="1555668" cy="369332"/>
          </a:xfrm>
          <a:prstGeom prst="rect">
            <a:avLst/>
          </a:prstGeom>
          <a:noFill/>
        </p:spPr>
        <p:txBody>
          <a:bodyPr wrap="square" rtlCol="0">
            <a:spAutoFit/>
          </a:bodyPr>
          <a:lstStyle/>
          <a:p>
            <a:r>
              <a:rPr lang="en-US" b="1" dirty="0"/>
              <a:t>Alignment</a:t>
            </a:r>
          </a:p>
        </p:txBody>
      </p:sp>
      <p:sp>
        <p:nvSpPr>
          <p:cNvPr id="55" name="Freeform 54">
            <a:extLst>
              <a:ext uri="{FF2B5EF4-FFF2-40B4-BE49-F238E27FC236}">
                <a16:creationId xmlns:a16="http://schemas.microsoft.com/office/drawing/2014/main" id="{3E5B42EC-2EC0-764F-B7E9-EA07842E2391}"/>
              </a:ext>
            </a:extLst>
          </p:cNvPr>
          <p:cNvSpPr/>
          <p:nvPr/>
        </p:nvSpPr>
        <p:spPr>
          <a:xfrm>
            <a:off x="7087073" y="1775578"/>
            <a:ext cx="2305319" cy="1063890"/>
          </a:xfrm>
          <a:custGeom>
            <a:avLst/>
            <a:gdLst>
              <a:gd name="connsiteX0" fmla="*/ 0 w 2279560"/>
              <a:gd name="connsiteY0" fmla="*/ 1403797 h 1403797"/>
              <a:gd name="connsiteX1" fmla="*/ 90152 w 2279560"/>
              <a:gd name="connsiteY1" fmla="*/ 1365161 h 1403797"/>
              <a:gd name="connsiteX2" fmla="*/ 115910 w 2279560"/>
              <a:gd name="connsiteY2" fmla="*/ 1326524 h 1403797"/>
              <a:gd name="connsiteX3" fmla="*/ 154546 w 2279560"/>
              <a:gd name="connsiteY3" fmla="*/ 1313645 h 1403797"/>
              <a:gd name="connsiteX4" fmla="*/ 193183 w 2279560"/>
              <a:gd name="connsiteY4" fmla="*/ 1287887 h 1403797"/>
              <a:gd name="connsiteX5" fmla="*/ 257577 w 2279560"/>
              <a:gd name="connsiteY5" fmla="*/ 1210614 h 1403797"/>
              <a:gd name="connsiteX6" fmla="*/ 283335 w 2279560"/>
              <a:gd name="connsiteY6" fmla="*/ 1171978 h 1403797"/>
              <a:gd name="connsiteX7" fmla="*/ 321972 w 2279560"/>
              <a:gd name="connsiteY7" fmla="*/ 1133341 h 1403797"/>
              <a:gd name="connsiteX8" fmla="*/ 347729 w 2279560"/>
              <a:gd name="connsiteY8" fmla="*/ 1094704 h 1403797"/>
              <a:gd name="connsiteX9" fmla="*/ 386366 w 2279560"/>
              <a:gd name="connsiteY9" fmla="*/ 1017431 h 1403797"/>
              <a:gd name="connsiteX10" fmla="*/ 425003 w 2279560"/>
              <a:gd name="connsiteY10" fmla="*/ 991673 h 1403797"/>
              <a:gd name="connsiteX11" fmla="*/ 437881 w 2279560"/>
              <a:gd name="connsiteY11" fmla="*/ 953037 h 1403797"/>
              <a:gd name="connsiteX12" fmla="*/ 502276 w 2279560"/>
              <a:gd name="connsiteY12" fmla="*/ 875763 h 1403797"/>
              <a:gd name="connsiteX13" fmla="*/ 528034 w 2279560"/>
              <a:gd name="connsiteY13" fmla="*/ 798490 h 1403797"/>
              <a:gd name="connsiteX14" fmla="*/ 553791 w 2279560"/>
              <a:gd name="connsiteY14" fmla="*/ 759854 h 1403797"/>
              <a:gd name="connsiteX15" fmla="*/ 579549 w 2279560"/>
              <a:gd name="connsiteY15" fmla="*/ 682580 h 1403797"/>
              <a:gd name="connsiteX16" fmla="*/ 592428 w 2279560"/>
              <a:gd name="connsiteY16" fmla="*/ 643944 h 1403797"/>
              <a:gd name="connsiteX17" fmla="*/ 605307 w 2279560"/>
              <a:gd name="connsiteY17" fmla="*/ 605307 h 1403797"/>
              <a:gd name="connsiteX18" fmla="*/ 631065 w 2279560"/>
              <a:gd name="connsiteY18" fmla="*/ 566671 h 1403797"/>
              <a:gd name="connsiteX19" fmla="*/ 656822 w 2279560"/>
              <a:gd name="connsiteY19" fmla="*/ 489397 h 1403797"/>
              <a:gd name="connsiteX20" fmla="*/ 708338 w 2279560"/>
              <a:gd name="connsiteY20" fmla="*/ 412124 h 1403797"/>
              <a:gd name="connsiteX21" fmla="*/ 734096 w 2279560"/>
              <a:gd name="connsiteY21" fmla="*/ 334851 h 1403797"/>
              <a:gd name="connsiteX22" fmla="*/ 850005 w 2279560"/>
              <a:gd name="connsiteY22" fmla="*/ 270456 h 1403797"/>
              <a:gd name="connsiteX23" fmla="*/ 888642 w 2279560"/>
              <a:gd name="connsiteY23" fmla="*/ 244699 h 1403797"/>
              <a:gd name="connsiteX24" fmla="*/ 953036 w 2279560"/>
              <a:gd name="connsiteY24" fmla="*/ 193183 h 1403797"/>
              <a:gd name="connsiteX25" fmla="*/ 1030310 w 2279560"/>
              <a:gd name="connsiteY25" fmla="*/ 141668 h 1403797"/>
              <a:gd name="connsiteX26" fmla="*/ 1107583 w 2279560"/>
              <a:gd name="connsiteY26" fmla="*/ 115910 h 1403797"/>
              <a:gd name="connsiteX27" fmla="*/ 1146220 w 2279560"/>
              <a:gd name="connsiteY27" fmla="*/ 103031 h 1403797"/>
              <a:gd name="connsiteX28" fmla="*/ 1184856 w 2279560"/>
              <a:gd name="connsiteY28" fmla="*/ 77273 h 1403797"/>
              <a:gd name="connsiteX29" fmla="*/ 1249251 w 2279560"/>
              <a:gd name="connsiteY29" fmla="*/ 64394 h 1403797"/>
              <a:gd name="connsiteX30" fmla="*/ 1596980 w 2279560"/>
              <a:gd name="connsiteY30" fmla="*/ 51516 h 1403797"/>
              <a:gd name="connsiteX31" fmla="*/ 1700011 w 2279560"/>
              <a:gd name="connsiteY31" fmla="*/ 38637 h 1403797"/>
              <a:gd name="connsiteX32" fmla="*/ 1738648 w 2279560"/>
              <a:gd name="connsiteY32" fmla="*/ 25758 h 1403797"/>
              <a:gd name="connsiteX33" fmla="*/ 1854558 w 2279560"/>
              <a:gd name="connsiteY33" fmla="*/ 0 h 1403797"/>
              <a:gd name="connsiteX34" fmla="*/ 2215166 w 2279560"/>
              <a:gd name="connsiteY34" fmla="*/ 12879 h 1403797"/>
              <a:gd name="connsiteX35" fmla="*/ 2253803 w 2279560"/>
              <a:gd name="connsiteY35" fmla="*/ 25758 h 1403797"/>
              <a:gd name="connsiteX36" fmla="*/ 2279560 w 2279560"/>
              <a:gd name="connsiteY36" fmla="*/ 51516 h 14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9560" h="1403797">
                <a:moveTo>
                  <a:pt x="0" y="1403797"/>
                </a:moveTo>
                <a:cubicBezTo>
                  <a:pt x="30051" y="1390918"/>
                  <a:pt x="62949" y="1383296"/>
                  <a:pt x="90152" y="1365161"/>
                </a:cubicBezTo>
                <a:cubicBezTo>
                  <a:pt x="103031" y="1356575"/>
                  <a:pt x="103823" y="1336194"/>
                  <a:pt x="115910" y="1326524"/>
                </a:cubicBezTo>
                <a:cubicBezTo>
                  <a:pt x="126510" y="1318043"/>
                  <a:pt x="142404" y="1319716"/>
                  <a:pt x="154546" y="1313645"/>
                </a:cubicBezTo>
                <a:cubicBezTo>
                  <a:pt x="168390" y="1306723"/>
                  <a:pt x="180304" y="1296473"/>
                  <a:pt x="193183" y="1287887"/>
                </a:cubicBezTo>
                <a:cubicBezTo>
                  <a:pt x="257135" y="1191961"/>
                  <a:pt x="174942" y="1309777"/>
                  <a:pt x="257577" y="1210614"/>
                </a:cubicBezTo>
                <a:cubicBezTo>
                  <a:pt x="267486" y="1198723"/>
                  <a:pt x="273426" y="1183869"/>
                  <a:pt x="283335" y="1171978"/>
                </a:cubicBezTo>
                <a:cubicBezTo>
                  <a:pt x="294995" y="1157986"/>
                  <a:pt x="310312" y="1147333"/>
                  <a:pt x="321972" y="1133341"/>
                </a:cubicBezTo>
                <a:cubicBezTo>
                  <a:pt x="331881" y="1121450"/>
                  <a:pt x="340807" y="1108548"/>
                  <a:pt x="347729" y="1094704"/>
                </a:cubicBezTo>
                <a:cubicBezTo>
                  <a:pt x="368677" y="1052807"/>
                  <a:pt x="349458" y="1054339"/>
                  <a:pt x="386366" y="1017431"/>
                </a:cubicBezTo>
                <a:cubicBezTo>
                  <a:pt x="397311" y="1006486"/>
                  <a:pt x="412124" y="1000259"/>
                  <a:pt x="425003" y="991673"/>
                </a:cubicBezTo>
                <a:cubicBezTo>
                  <a:pt x="429296" y="978794"/>
                  <a:pt x="431810" y="965179"/>
                  <a:pt x="437881" y="953037"/>
                </a:cubicBezTo>
                <a:cubicBezTo>
                  <a:pt x="455811" y="917176"/>
                  <a:pt x="473793" y="904246"/>
                  <a:pt x="502276" y="875763"/>
                </a:cubicBezTo>
                <a:cubicBezTo>
                  <a:pt x="510862" y="850005"/>
                  <a:pt x="512973" y="821081"/>
                  <a:pt x="528034" y="798490"/>
                </a:cubicBezTo>
                <a:cubicBezTo>
                  <a:pt x="536620" y="785611"/>
                  <a:pt x="547505" y="773998"/>
                  <a:pt x="553791" y="759854"/>
                </a:cubicBezTo>
                <a:cubicBezTo>
                  <a:pt x="564818" y="735043"/>
                  <a:pt x="570963" y="708338"/>
                  <a:pt x="579549" y="682580"/>
                </a:cubicBezTo>
                <a:lnTo>
                  <a:pt x="592428" y="643944"/>
                </a:lnTo>
                <a:cubicBezTo>
                  <a:pt x="596721" y="631065"/>
                  <a:pt x="597776" y="616603"/>
                  <a:pt x="605307" y="605307"/>
                </a:cubicBezTo>
                <a:lnTo>
                  <a:pt x="631065" y="566671"/>
                </a:lnTo>
                <a:cubicBezTo>
                  <a:pt x="639651" y="540913"/>
                  <a:pt x="641761" y="511988"/>
                  <a:pt x="656822" y="489397"/>
                </a:cubicBezTo>
                <a:cubicBezTo>
                  <a:pt x="673994" y="463639"/>
                  <a:pt x="698548" y="441492"/>
                  <a:pt x="708338" y="412124"/>
                </a:cubicBezTo>
                <a:cubicBezTo>
                  <a:pt x="716924" y="386366"/>
                  <a:pt x="708338" y="343437"/>
                  <a:pt x="734096" y="334851"/>
                </a:cubicBezTo>
                <a:cubicBezTo>
                  <a:pt x="802102" y="312182"/>
                  <a:pt x="761434" y="329503"/>
                  <a:pt x="850005" y="270456"/>
                </a:cubicBezTo>
                <a:lnTo>
                  <a:pt x="888642" y="244699"/>
                </a:lnTo>
                <a:cubicBezTo>
                  <a:pt x="936234" y="173311"/>
                  <a:pt x="887171" y="229775"/>
                  <a:pt x="953036" y="193183"/>
                </a:cubicBezTo>
                <a:cubicBezTo>
                  <a:pt x="980097" y="178149"/>
                  <a:pt x="1000942" y="151458"/>
                  <a:pt x="1030310" y="141668"/>
                </a:cubicBezTo>
                <a:lnTo>
                  <a:pt x="1107583" y="115910"/>
                </a:lnTo>
                <a:lnTo>
                  <a:pt x="1146220" y="103031"/>
                </a:lnTo>
                <a:cubicBezTo>
                  <a:pt x="1159099" y="94445"/>
                  <a:pt x="1170363" y="82708"/>
                  <a:pt x="1184856" y="77273"/>
                </a:cubicBezTo>
                <a:cubicBezTo>
                  <a:pt x="1205352" y="69587"/>
                  <a:pt x="1227404" y="65759"/>
                  <a:pt x="1249251" y="64394"/>
                </a:cubicBezTo>
                <a:cubicBezTo>
                  <a:pt x="1365014" y="57159"/>
                  <a:pt x="1481070" y="55809"/>
                  <a:pt x="1596980" y="51516"/>
                </a:cubicBezTo>
                <a:cubicBezTo>
                  <a:pt x="1631324" y="47223"/>
                  <a:pt x="1665958" y="44828"/>
                  <a:pt x="1700011" y="38637"/>
                </a:cubicBezTo>
                <a:cubicBezTo>
                  <a:pt x="1713368" y="36208"/>
                  <a:pt x="1725595" y="29488"/>
                  <a:pt x="1738648" y="25758"/>
                </a:cubicBezTo>
                <a:cubicBezTo>
                  <a:pt x="1781089" y="13632"/>
                  <a:pt x="1810292" y="8853"/>
                  <a:pt x="1854558" y="0"/>
                </a:cubicBezTo>
                <a:cubicBezTo>
                  <a:pt x="1974761" y="4293"/>
                  <a:pt x="2095136" y="5135"/>
                  <a:pt x="2215166" y="12879"/>
                </a:cubicBezTo>
                <a:cubicBezTo>
                  <a:pt x="2228713" y="13753"/>
                  <a:pt x="2242162" y="18773"/>
                  <a:pt x="2253803" y="25758"/>
                </a:cubicBezTo>
                <a:cubicBezTo>
                  <a:pt x="2264215" y="32005"/>
                  <a:pt x="2270974" y="42930"/>
                  <a:pt x="2279560" y="51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BDF5FFE5-BA70-144B-BFAF-BD1EF540DA3D}"/>
              </a:ext>
            </a:extLst>
          </p:cNvPr>
          <p:cNvSpPr txBox="1"/>
          <p:nvPr/>
        </p:nvSpPr>
        <p:spPr>
          <a:xfrm>
            <a:off x="8696354" y="4227448"/>
            <a:ext cx="1555668" cy="369332"/>
          </a:xfrm>
          <a:prstGeom prst="rect">
            <a:avLst/>
          </a:prstGeom>
          <a:noFill/>
        </p:spPr>
        <p:txBody>
          <a:bodyPr wrap="square" rtlCol="0">
            <a:spAutoFit/>
          </a:bodyPr>
          <a:lstStyle/>
          <a:p>
            <a:r>
              <a:rPr lang="en-US" b="1" dirty="0"/>
              <a:t>Averaging</a:t>
            </a:r>
          </a:p>
        </p:txBody>
      </p:sp>
      <p:cxnSp>
        <p:nvCxnSpPr>
          <p:cNvPr id="60" name="Straight Arrow Connector 59">
            <a:extLst>
              <a:ext uri="{FF2B5EF4-FFF2-40B4-BE49-F238E27FC236}">
                <a16:creationId xmlns:a16="http://schemas.microsoft.com/office/drawing/2014/main" id="{09CDC3C1-9266-404B-900D-E3A918A0E336}"/>
              </a:ext>
            </a:extLst>
          </p:cNvPr>
          <p:cNvCxnSpPr>
            <a:cxnSpLocks/>
          </p:cNvCxnSpPr>
          <p:nvPr/>
        </p:nvCxnSpPr>
        <p:spPr>
          <a:xfrm flipV="1">
            <a:off x="2042567" y="200122"/>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3474D0A-9C73-594F-87F1-494CFDF9701A}"/>
              </a:ext>
            </a:extLst>
          </p:cNvPr>
          <p:cNvCxnSpPr>
            <a:cxnSpLocks/>
          </p:cNvCxnSpPr>
          <p:nvPr/>
        </p:nvCxnSpPr>
        <p:spPr>
          <a:xfrm flipV="1">
            <a:off x="2042567" y="1723722"/>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94CDA08-DE2B-6D47-B1BD-C95D63D8D420}"/>
              </a:ext>
            </a:extLst>
          </p:cNvPr>
          <p:cNvCxnSpPr>
            <a:cxnSpLocks/>
          </p:cNvCxnSpPr>
          <p:nvPr/>
        </p:nvCxnSpPr>
        <p:spPr>
          <a:xfrm flipV="1">
            <a:off x="2042567" y="3073861"/>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599EA11-711C-6D4D-A429-CA82A0D819D4}"/>
              </a:ext>
            </a:extLst>
          </p:cNvPr>
          <p:cNvSpPr txBox="1"/>
          <p:nvPr/>
        </p:nvSpPr>
        <p:spPr>
          <a:xfrm>
            <a:off x="1558105" y="384306"/>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69" name="TextBox 68">
            <a:extLst>
              <a:ext uri="{FF2B5EF4-FFF2-40B4-BE49-F238E27FC236}">
                <a16:creationId xmlns:a16="http://schemas.microsoft.com/office/drawing/2014/main" id="{0957A6BA-2660-9043-BB76-DC282A175188}"/>
              </a:ext>
            </a:extLst>
          </p:cNvPr>
          <p:cNvSpPr txBox="1"/>
          <p:nvPr/>
        </p:nvSpPr>
        <p:spPr>
          <a:xfrm>
            <a:off x="1510430" y="1779532"/>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70" name="TextBox 69">
            <a:extLst>
              <a:ext uri="{FF2B5EF4-FFF2-40B4-BE49-F238E27FC236}">
                <a16:creationId xmlns:a16="http://schemas.microsoft.com/office/drawing/2014/main" id="{BBEB89EA-BFA6-0948-8FC9-51B603A554A0}"/>
              </a:ext>
            </a:extLst>
          </p:cNvPr>
          <p:cNvSpPr txBox="1"/>
          <p:nvPr/>
        </p:nvSpPr>
        <p:spPr>
          <a:xfrm>
            <a:off x="1510430" y="3208250"/>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71" name="Straight Arrow Connector 70">
            <a:extLst>
              <a:ext uri="{FF2B5EF4-FFF2-40B4-BE49-F238E27FC236}">
                <a16:creationId xmlns:a16="http://schemas.microsoft.com/office/drawing/2014/main" id="{101EE9AB-D87D-7A43-895E-2FBBEF2DEBBD}"/>
              </a:ext>
            </a:extLst>
          </p:cNvPr>
          <p:cNvCxnSpPr>
            <a:cxnSpLocks/>
          </p:cNvCxnSpPr>
          <p:nvPr/>
        </p:nvCxnSpPr>
        <p:spPr>
          <a:xfrm flipV="1">
            <a:off x="6202999" y="251978"/>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03F608C-7AEB-644B-837A-385244ECB468}"/>
              </a:ext>
            </a:extLst>
          </p:cNvPr>
          <p:cNvCxnSpPr>
            <a:cxnSpLocks/>
          </p:cNvCxnSpPr>
          <p:nvPr/>
        </p:nvCxnSpPr>
        <p:spPr>
          <a:xfrm flipV="1">
            <a:off x="6856142" y="1775578"/>
            <a:ext cx="0" cy="12151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F3E645-CB43-0049-AFC2-2D8ABA13821D}"/>
              </a:ext>
            </a:extLst>
          </p:cNvPr>
          <p:cNvCxnSpPr>
            <a:cxnSpLocks/>
          </p:cNvCxnSpPr>
          <p:nvPr/>
        </p:nvCxnSpPr>
        <p:spPr>
          <a:xfrm flipV="1">
            <a:off x="7449906" y="3125717"/>
            <a:ext cx="0" cy="10081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210AA2F-923B-4444-8638-F36FC96D6668}"/>
              </a:ext>
            </a:extLst>
          </p:cNvPr>
          <p:cNvSpPr txBox="1"/>
          <p:nvPr/>
        </p:nvSpPr>
        <p:spPr>
          <a:xfrm>
            <a:off x="5718537" y="436162"/>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75" name="TextBox 74">
            <a:extLst>
              <a:ext uri="{FF2B5EF4-FFF2-40B4-BE49-F238E27FC236}">
                <a16:creationId xmlns:a16="http://schemas.microsoft.com/office/drawing/2014/main" id="{5D40CB05-47E8-C74E-A3BA-37B188E60562}"/>
              </a:ext>
            </a:extLst>
          </p:cNvPr>
          <p:cNvSpPr txBox="1"/>
          <p:nvPr/>
        </p:nvSpPr>
        <p:spPr>
          <a:xfrm>
            <a:off x="6324005" y="1831388"/>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76" name="TextBox 75">
            <a:extLst>
              <a:ext uri="{FF2B5EF4-FFF2-40B4-BE49-F238E27FC236}">
                <a16:creationId xmlns:a16="http://schemas.microsoft.com/office/drawing/2014/main" id="{DF972007-6141-F24D-B84E-9D4CC9059773}"/>
              </a:ext>
            </a:extLst>
          </p:cNvPr>
          <p:cNvSpPr txBox="1"/>
          <p:nvPr/>
        </p:nvSpPr>
        <p:spPr>
          <a:xfrm>
            <a:off x="6917769" y="3260106"/>
            <a:ext cx="596107" cy="307777"/>
          </a:xfrm>
          <a:prstGeom prst="rect">
            <a:avLst/>
          </a:prstGeom>
          <a:noFill/>
        </p:spPr>
        <p:txBody>
          <a:bodyPr wrap="square" lIns="90000" rtlCol="0">
            <a:spAutoFit/>
          </a:bodyPr>
          <a:lstStyle/>
          <a:p>
            <a:r>
              <a:rPr lang="en-US" sz="1400" dirty="0"/>
              <a:t>FEV</a:t>
            </a:r>
            <a:r>
              <a:rPr lang="en-US" sz="1400" baseline="-25000" dirty="0"/>
              <a:t>1</a:t>
            </a:r>
          </a:p>
        </p:txBody>
      </p:sp>
      <p:sp>
        <p:nvSpPr>
          <p:cNvPr id="77" name="Freeform 76">
            <a:extLst>
              <a:ext uri="{FF2B5EF4-FFF2-40B4-BE49-F238E27FC236}">
                <a16:creationId xmlns:a16="http://schemas.microsoft.com/office/drawing/2014/main" id="{8B8E428F-CFF4-9D44-BD8E-E92077F64713}"/>
              </a:ext>
            </a:extLst>
          </p:cNvPr>
          <p:cNvSpPr/>
          <p:nvPr/>
        </p:nvSpPr>
        <p:spPr>
          <a:xfrm>
            <a:off x="7702713" y="316461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9A8D4872-049C-6342-A413-E0733698AAF3}"/>
              </a:ext>
            </a:extLst>
          </p:cNvPr>
          <p:cNvSpPr/>
          <p:nvPr/>
        </p:nvSpPr>
        <p:spPr>
          <a:xfrm>
            <a:off x="2295374" y="3164612"/>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3A1A98C8-5157-E14E-A422-7A2CC9B7D812}"/>
              </a:ext>
            </a:extLst>
          </p:cNvPr>
          <p:cNvSpPr/>
          <p:nvPr/>
        </p:nvSpPr>
        <p:spPr>
          <a:xfrm>
            <a:off x="7660183" y="4919056"/>
            <a:ext cx="2343953" cy="498764"/>
          </a:xfrm>
          <a:custGeom>
            <a:avLst/>
            <a:gdLst>
              <a:gd name="connsiteX0" fmla="*/ 0 w 2398816"/>
              <a:gd name="connsiteY0" fmla="*/ 498764 h 498764"/>
              <a:gd name="connsiteX1" fmla="*/ 83128 w 2398816"/>
              <a:gd name="connsiteY1" fmla="*/ 427512 h 498764"/>
              <a:gd name="connsiteX2" fmla="*/ 118754 w 2398816"/>
              <a:gd name="connsiteY2" fmla="*/ 403761 h 498764"/>
              <a:gd name="connsiteX3" fmla="*/ 178130 w 2398816"/>
              <a:gd name="connsiteY3" fmla="*/ 356260 h 498764"/>
              <a:gd name="connsiteX4" fmla="*/ 237507 w 2398816"/>
              <a:gd name="connsiteY4" fmla="*/ 296883 h 498764"/>
              <a:gd name="connsiteX5" fmla="*/ 261257 w 2398816"/>
              <a:gd name="connsiteY5" fmla="*/ 261257 h 498764"/>
              <a:gd name="connsiteX6" fmla="*/ 296883 w 2398816"/>
              <a:gd name="connsiteY6" fmla="*/ 237507 h 498764"/>
              <a:gd name="connsiteX7" fmla="*/ 332509 w 2398816"/>
              <a:gd name="connsiteY7" fmla="*/ 201881 h 498764"/>
              <a:gd name="connsiteX8" fmla="*/ 356260 w 2398816"/>
              <a:gd name="connsiteY8" fmla="*/ 166255 h 498764"/>
              <a:gd name="connsiteX9" fmla="*/ 463138 w 2398816"/>
              <a:gd name="connsiteY9" fmla="*/ 106878 h 498764"/>
              <a:gd name="connsiteX10" fmla="*/ 498764 w 2398816"/>
              <a:gd name="connsiteY10" fmla="*/ 83127 h 498764"/>
              <a:gd name="connsiteX11" fmla="*/ 570016 w 2398816"/>
              <a:gd name="connsiteY11" fmla="*/ 59377 h 498764"/>
              <a:gd name="connsiteX12" fmla="*/ 605642 w 2398816"/>
              <a:gd name="connsiteY12" fmla="*/ 47501 h 498764"/>
              <a:gd name="connsiteX13" fmla="*/ 807522 w 2398816"/>
              <a:gd name="connsiteY13" fmla="*/ 23751 h 498764"/>
              <a:gd name="connsiteX14" fmla="*/ 1092530 w 2398816"/>
              <a:gd name="connsiteY14" fmla="*/ 11875 h 498764"/>
              <a:gd name="connsiteX15" fmla="*/ 1270660 w 2398816"/>
              <a:gd name="connsiteY15" fmla="*/ 0 h 498764"/>
              <a:gd name="connsiteX16" fmla="*/ 1828800 w 2398816"/>
              <a:gd name="connsiteY16" fmla="*/ 11875 h 498764"/>
              <a:gd name="connsiteX17" fmla="*/ 1935678 w 2398816"/>
              <a:gd name="connsiteY17" fmla="*/ 35626 h 498764"/>
              <a:gd name="connsiteX18" fmla="*/ 2006930 w 2398816"/>
              <a:gd name="connsiteY18" fmla="*/ 59377 h 498764"/>
              <a:gd name="connsiteX19" fmla="*/ 2113808 w 2398816"/>
              <a:gd name="connsiteY19" fmla="*/ 95003 h 498764"/>
              <a:gd name="connsiteX20" fmla="*/ 2149434 w 2398816"/>
              <a:gd name="connsiteY20" fmla="*/ 106878 h 498764"/>
              <a:gd name="connsiteX21" fmla="*/ 2185060 w 2398816"/>
              <a:gd name="connsiteY21" fmla="*/ 118753 h 498764"/>
              <a:gd name="connsiteX22" fmla="*/ 2232561 w 2398816"/>
              <a:gd name="connsiteY22" fmla="*/ 130629 h 498764"/>
              <a:gd name="connsiteX23" fmla="*/ 2291938 w 2398816"/>
              <a:gd name="connsiteY23" fmla="*/ 142504 h 498764"/>
              <a:gd name="connsiteX24" fmla="*/ 2375065 w 2398816"/>
              <a:gd name="connsiteY24" fmla="*/ 166255 h 498764"/>
              <a:gd name="connsiteX25" fmla="*/ 2398816 w 2398816"/>
              <a:gd name="connsiteY25" fmla="*/ 178130 h 4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98816" h="498764">
                <a:moveTo>
                  <a:pt x="0" y="498764"/>
                </a:moveTo>
                <a:cubicBezTo>
                  <a:pt x="27709" y="475013"/>
                  <a:pt x="54630" y="450310"/>
                  <a:pt x="83128" y="427512"/>
                </a:cubicBezTo>
                <a:cubicBezTo>
                  <a:pt x="94273" y="418596"/>
                  <a:pt x="108662" y="413853"/>
                  <a:pt x="118754" y="403761"/>
                </a:cubicBezTo>
                <a:cubicBezTo>
                  <a:pt x="172468" y="350046"/>
                  <a:pt x="108774" y="379378"/>
                  <a:pt x="178130" y="356260"/>
                </a:cubicBezTo>
                <a:cubicBezTo>
                  <a:pt x="241469" y="261253"/>
                  <a:pt x="158335" y="376056"/>
                  <a:pt x="237507" y="296883"/>
                </a:cubicBezTo>
                <a:cubicBezTo>
                  <a:pt x="247599" y="286791"/>
                  <a:pt x="251165" y="271349"/>
                  <a:pt x="261257" y="261257"/>
                </a:cubicBezTo>
                <a:cubicBezTo>
                  <a:pt x="271349" y="251165"/>
                  <a:pt x="285919" y="246644"/>
                  <a:pt x="296883" y="237507"/>
                </a:cubicBezTo>
                <a:cubicBezTo>
                  <a:pt x="309785" y="226756"/>
                  <a:pt x="321758" y="214783"/>
                  <a:pt x="332509" y="201881"/>
                </a:cubicBezTo>
                <a:cubicBezTo>
                  <a:pt x="341646" y="190917"/>
                  <a:pt x="345519" y="175653"/>
                  <a:pt x="356260" y="166255"/>
                </a:cubicBezTo>
                <a:cubicBezTo>
                  <a:pt x="406518" y="122279"/>
                  <a:pt x="414205" y="123188"/>
                  <a:pt x="463138" y="106878"/>
                </a:cubicBezTo>
                <a:cubicBezTo>
                  <a:pt x="475013" y="98961"/>
                  <a:pt x="485722" y="88924"/>
                  <a:pt x="498764" y="83127"/>
                </a:cubicBezTo>
                <a:cubicBezTo>
                  <a:pt x="521642" y="72959"/>
                  <a:pt x="546265" y="67294"/>
                  <a:pt x="570016" y="59377"/>
                </a:cubicBezTo>
                <a:cubicBezTo>
                  <a:pt x="581891" y="55419"/>
                  <a:pt x="593367" y="49956"/>
                  <a:pt x="605642" y="47501"/>
                </a:cubicBezTo>
                <a:cubicBezTo>
                  <a:pt x="698517" y="28926"/>
                  <a:pt x="676174" y="31048"/>
                  <a:pt x="807522" y="23751"/>
                </a:cubicBezTo>
                <a:cubicBezTo>
                  <a:pt x="902461" y="18477"/>
                  <a:pt x="997570" y="16745"/>
                  <a:pt x="1092530" y="11875"/>
                </a:cubicBezTo>
                <a:cubicBezTo>
                  <a:pt x="1151960" y="8827"/>
                  <a:pt x="1211283" y="3958"/>
                  <a:pt x="1270660" y="0"/>
                </a:cubicBezTo>
                <a:lnTo>
                  <a:pt x="1828800" y="11875"/>
                </a:lnTo>
                <a:cubicBezTo>
                  <a:pt x="1841757" y="12373"/>
                  <a:pt x="1919071" y="30644"/>
                  <a:pt x="1935678" y="35626"/>
                </a:cubicBezTo>
                <a:cubicBezTo>
                  <a:pt x="1959658" y="42820"/>
                  <a:pt x="1983179" y="51460"/>
                  <a:pt x="2006930" y="59377"/>
                </a:cubicBezTo>
                <a:lnTo>
                  <a:pt x="2113808" y="95003"/>
                </a:lnTo>
                <a:lnTo>
                  <a:pt x="2149434" y="106878"/>
                </a:lnTo>
                <a:cubicBezTo>
                  <a:pt x="2161309" y="110836"/>
                  <a:pt x="2172916" y="115717"/>
                  <a:pt x="2185060" y="118753"/>
                </a:cubicBezTo>
                <a:cubicBezTo>
                  <a:pt x="2200894" y="122712"/>
                  <a:pt x="2216629" y="127088"/>
                  <a:pt x="2232561" y="130629"/>
                </a:cubicBezTo>
                <a:cubicBezTo>
                  <a:pt x="2252265" y="135008"/>
                  <a:pt x="2272234" y="138126"/>
                  <a:pt x="2291938" y="142504"/>
                </a:cubicBezTo>
                <a:cubicBezTo>
                  <a:pt x="2317282" y="148136"/>
                  <a:pt x="2350264" y="156334"/>
                  <a:pt x="2375065" y="166255"/>
                </a:cubicBezTo>
                <a:cubicBezTo>
                  <a:pt x="2383283" y="169542"/>
                  <a:pt x="2390899" y="174172"/>
                  <a:pt x="2398816" y="1781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15934D4-9A15-C040-9D21-8BD8CE707515}"/>
              </a:ext>
            </a:extLst>
          </p:cNvPr>
          <p:cNvSpPr/>
          <p:nvPr/>
        </p:nvSpPr>
        <p:spPr>
          <a:xfrm>
            <a:off x="2149615" y="200122"/>
            <a:ext cx="145759" cy="39337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44576279-9048-C741-9FE8-3D3DD0156358}"/>
              </a:ext>
            </a:extLst>
          </p:cNvPr>
          <p:cNvSpPr txBox="1"/>
          <p:nvPr/>
        </p:nvSpPr>
        <p:spPr>
          <a:xfrm>
            <a:off x="1520194" y="4188058"/>
            <a:ext cx="1409903" cy="923330"/>
          </a:xfrm>
          <a:prstGeom prst="rect">
            <a:avLst/>
          </a:prstGeom>
          <a:noFill/>
        </p:spPr>
        <p:txBody>
          <a:bodyPr wrap="square" rtlCol="0">
            <a:spAutoFit/>
          </a:bodyPr>
          <a:lstStyle/>
          <a:p>
            <a:pPr algn="ctr"/>
            <a:r>
              <a:rPr lang="en-US" b="1" dirty="0">
                <a:solidFill>
                  <a:schemeClr val="accent6">
                    <a:lumMod val="75000"/>
                  </a:schemeClr>
                </a:solidFill>
              </a:rPr>
              <a:t>Antibiotic intervention start</a:t>
            </a:r>
          </a:p>
        </p:txBody>
      </p:sp>
      <p:cxnSp>
        <p:nvCxnSpPr>
          <p:cNvPr id="82" name="Straight Arrow Connector 81">
            <a:extLst>
              <a:ext uri="{FF2B5EF4-FFF2-40B4-BE49-F238E27FC236}">
                <a16:creationId xmlns:a16="http://schemas.microsoft.com/office/drawing/2014/main" id="{1BF3DB30-CAAD-9640-B2EA-278937BB7988}"/>
              </a:ext>
            </a:extLst>
          </p:cNvPr>
          <p:cNvCxnSpPr>
            <a:cxnSpLocks/>
          </p:cNvCxnSpPr>
          <p:nvPr/>
        </p:nvCxnSpPr>
        <p:spPr>
          <a:xfrm flipV="1">
            <a:off x="6184376" y="4919056"/>
            <a:ext cx="0" cy="13886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97AD663-51DE-C144-B50A-E01F3026D469}"/>
              </a:ext>
            </a:extLst>
          </p:cNvPr>
          <p:cNvSpPr txBox="1"/>
          <p:nvPr/>
        </p:nvSpPr>
        <p:spPr>
          <a:xfrm>
            <a:off x="5699914" y="5103240"/>
            <a:ext cx="596107" cy="307777"/>
          </a:xfrm>
          <a:prstGeom prst="rect">
            <a:avLst/>
          </a:prstGeom>
          <a:noFill/>
        </p:spPr>
        <p:txBody>
          <a:bodyPr wrap="square" lIns="90000" rtlCol="0">
            <a:spAutoFit/>
          </a:bodyPr>
          <a:lstStyle/>
          <a:p>
            <a:r>
              <a:rPr lang="en-US" sz="1400" dirty="0"/>
              <a:t>FEV</a:t>
            </a:r>
            <a:r>
              <a:rPr lang="en-US" sz="1400" baseline="-25000" dirty="0"/>
              <a:t>1</a:t>
            </a:r>
          </a:p>
        </p:txBody>
      </p:sp>
      <p:cxnSp>
        <p:nvCxnSpPr>
          <p:cNvPr id="93" name="Straight Arrow Connector 92">
            <a:extLst>
              <a:ext uri="{FF2B5EF4-FFF2-40B4-BE49-F238E27FC236}">
                <a16:creationId xmlns:a16="http://schemas.microsoft.com/office/drawing/2014/main" id="{16BF47AA-30FD-4341-B3B2-842332040205}"/>
              </a:ext>
            </a:extLst>
          </p:cNvPr>
          <p:cNvCxnSpPr>
            <a:cxnSpLocks/>
          </p:cNvCxnSpPr>
          <p:nvPr/>
        </p:nvCxnSpPr>
        <p:spPr>
          <a:xfrm flipV="1">
            <a:off x="6171313" y="6303913"/>
            <a:ext cx="40612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445DD11-9F66-2341-98AA-5B44F003EECD}"/>
              </a:ext>
            </a:extLst>
          </p:cNvPr>
          <p:cNvSpPr txBox="1"/>
          <p:nvPr/>
        </p:nvSpPr>
        <p:spPr>
          <a:xfrm>
            <a:off x="9748612" y="6307723"/>
            <a:ext cx="596107" cy="307777"/>
          </a:xfrm>
          <a:prstGeom prst="rect">
            <a:avLst/>
          </a:prstGeom>
          <a:noFill/>
        </p:spPr>
        <p:txBody>
          <a:bodyPr wrap="square" lIns="90000" rtlCol="0">
            <a:spAutoFit/>
          </a:bodyPr>
          <a:lstStyle/>
          <a:p>
            <a:r>
              <a:rPr lang="en-US" sz="1400" dirty="0"/>
              <a:t>time</a:t>
            </a:r>
            <a:endParaRPr lang="en-US" sz="1400" baseline="-25000" dirty="0"/>
          </a:p>
        </p:txBody>
      </p:sp>
      <p:cxnSp>
        <p:nvCxnSpPr>
          <p:cNvPr id="96" name="Straight Arrow Connector 95">
            <a:extLst>
              <a:ext uri="{FF2B5EF4-FFF2-40B4-BE49-F238E27FC236}">
                <a16:creationId xmlns:a16="http://schemas.microsoft.com/office/drawing/2014/main" id="{B14AD072-2001-DE46-9AF3-31F2A8BC2DD9}"/>
              </a:ext>
            </a:extLst>
          </p:cNvPr>
          <p:cNvCxnSpPr>
            <a:cxnSpLocks/>
          </p:cNvCxnSpPr>
          <p:nvPr/>
        </p:nvCxnSpPr>
        <p:spPr>
          <a:xfrm flipV="1">
            <a:off x="2007086" y="4186908"/>
            <a:ext cx="2791745" cy="127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A57E9CF-95E9-164D-BC1C-4AC945DCCFC0}"/>
              </a:ext>
            </a:extLst>
          </p:cNvPr>
          <p:cNvSpPr txBox="1"/>
          <p:nvPr/>
        </p:nvSpPr>
        <p:spPr>
          <a:xfrm>
            <a:off x="4311756" y="4227448"/>
            <a:ext cx="596107" cy="307777"/>
          </a:xfrm>
          <a:prstGeom prst="rect">
            <a:avLst/>
          </a:prstGeom>
          <a:noFill/>
        </p:spPr>
        <p:txBody>
          <a:bodyPr wrap="square" lIns="90000" rtlCol="0">
            <a:spAutoFit/>
          </a:bodyPr>
          <a:lstStyle/>
          <a:p>
            <a:r>
              <a:rPr lang="en-US" sz="1400" dirty="0"/>
              <a:t>time</a:t>
            </a:r>
            <a:endParaRPr lang="en-US" sz="1400" baseline="-25000" dirty="0"/>
          </a:p>
        </p:txBody>
      </p:sp>
    </p:spTree>
    <p:extLst>
      <p:ext uri="{BB962C8B-B14F-4D97-AF65-F5344CB8AC3E}">
        <p14:creationId xmlns:p14="http://schemas.microsoft.com/office/powerpoint/2010/main" val="1880461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B4189-61A1-E547-A29A-1DBECE0CD8B3}"/>
              </a:ext>
            </a:extLst>
          </p:cNvPr>
          <p:cNvSpPr>
            <a:spLocks noGrp="1"/>
          </p:cNvSpPr>
          <p:nvPr>
            <p:ph type="body" idx="1"/>
          </p:nvPr>
        </p:nvSpPr>
        <p:spPr/>
        <p:txBody>
          <a:bodyPr/>
          <a:lstStyle/>
          <a:p>
            <a:r>
              <a:rPr lang="en-US" dirty="0"/>
              <a:t>Cystic Fibrosis: pathophysiology</a:t>
            </a:r>
          </a:p>
        </p:txBody>
      </p:sp>
      <p:graphicFrame>
        <p:nvGraphicFramePr>
          <p:cNvPr id="5" name="Diagram 4">
            <a:extLst>
              <a:ext uri="{FF2B5EF4-FFF2-40B4-BE49-F238E27FC236}">
                <a16:creationId xmlns:a16="http://schemas.microsoft.com/office/drawing/2014/main" id="{C052A7FF-488C-3F4D-A055-DF1825FC6A0A}"/>
              </a:ext>
            </a:extLst>
          </p:cNvPr>
          <p:cNvGraphicFramePr/>
          <p:nvPr>
            <p:extLst>
              <p:ext uri="{D42A27DB-BD31-4B8C-83A1-F6EECF244321}">
                <p14:modId xmlns:p14="http://schemas.microsoft.com/office/powerpoint/2010/main" val="2502790628"/>
              </p:ext>
            </p:extLst>
          </p:nvPr>
        </p:nvGraphicFramePr>
        <p:xfrm>
          <a:off x="169334" y="719666"/>
          <a:ext cx="816186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B5A49F6-6E5E-2045-8F71-AC63FD5C8A8D}"/>
              </a:ext>
            </a:extLst>
          </p:cNvPr>
          <p:cNvSpPr txBox="1"/>
          <p:nvPr/>
        </p:nvSpPr>
        <p:spPr>
          <a:xfrm>
            <a:off x="8077740" y="2263969"/>
            <a:ext cx="4068358" cy="2031325"/>
          </a:xfrm>
          <a:prstGeom prst="rect">
            <a:avLst/>
          </a:prstGeom>
          <a:noFill/>
        </p:spPr>
        <p:txBody>
          <a:bodyPr wrap="none" rtlCol="0">
            <a:spAutoFit/>
          </a:bodyPr>
          <a:lstStyle/>
          <a:p>
            <a:r>
              <a:rPr lang="en-US" b="1" dirty="0">
                <a:solidFill>
                  <a:srgbClr val="C00000"/>
                </a:solidFill>
              </a:rPr>
              <a:t>Symptoms:</a:t>
            </a:r>
          </a:p>
          <a:p>
            <a:pPr marL="285750" indent="-285750">
              <a:buFontTx/>
              <a:buChar char="-"/>
            </a:pPr>
            <a:r>
              <a:rPr lang="en-US" b="1" dirty="0">
                <a:solidFill>
                  <a:srgbClr val="C00000"/>
                </a:solidFill>
              </a:rPr>
              <a:t>Cough</a:t>
            </a:r>
          </a:p>
          <a:p>
            <a:pPr marL="285750" indent="-285750">
              <a:buFontTx/>
              <a:buChar char="-"/>
            </a:pPr>
            <a:r>
              <a:rPr lang="en-US" b="1" dirty="0">
                <a:solidFill>
                  <a:srgbClr val="C00000"/>
                </a:solidFill>
              </a:rPr>
              <a:t>Fatigue</a:t>
            </a:r>
          </a:p>
          <a:p>
            <a:pPr marL="285750" indent="-285750">
              <a:buFontTx/>
              <a:buChar char="-"/>
            </a:pPr>
            <a:r>
              <a:rPr lang="en-US" b="1" dirty="0">
                <a:solidFill>
                  <a:srgbClr val="C00000"/>
                </a:solidFill>
              </a:rPr>
              <a:t>Lung function diminution</a:t>
            </a:r>
          </a:p>
          <a:p>
            <a:pPr marL="285750" indent="-285750">
              <a:buFontTx/>
              <a:buChar char="-"/>
            </a:pPr>
            <a:r>
              <a:rPr lang="en-US" b="1" dirty="0">
                <a:solidFill>
                  <a:srgbClr val="C00000"/>
                </a:solidFill>
              </a:rPr>
              <a:t>Decrease in oxygen saturation</a:t>
            </a:r>
          </a:p>
          <a:p>
            <a:pPr marL="285750" indent="-285750">
              <a:buFontTx/>
              <a:buChar char="-"/>
            </a:pPr>
            <a:r>
              <a:rPr lang="en-US" b="1" dirty="0">
                <a:solidFill>
                  <a:srgbClr val="C00000"/>
                </a:solidFill>
              </a:rPr>
              <a:t>Breathlessness</a:t>
            </a:r>
          </a:p>
          <a:p>
            <a:pPr marL="285750" indent="-285750">
              <a:buFontTx/>
              <a:buChar char="-"/>
            </a:pPr>
            <a:r>
              <a:rPr lang="en-US" b="1" dirty="0">
                <a:solidFill>
                  <a:srgbClr val="C00000"/>
                </a:solidFill>
              </a:rPr>
              <a:t>Increased volume of purulent sputum</a:t>
            </a:r>
          </a:p>
        </p:txBody>
      </p:sp>
      <p:sp>
        <p:nvSpPr>
          <p:cNvPr id="7" name="TextBox 6">
            <a:extLst>
              <a:ext uri="{FF2B5EF4-FFF2-40B4-BE49-F238E27FC236}">
                <a16:creationId xmlns:a16="http://schemas.microsoft.com/office/drawing/2014/main" id="{61182838-5F04-B648-A711-466430E91158}"/>
              </a:ext>
            </a:extLst>
          </p:cNvPr>
          <p:cNvSpPr txBox="1"/>
          <p:nvPr/>
        </p:nvSpPr>
        <p:spPr>
          <a:xfrm>
            <a:off x="3260740" y="3094965"/>
            <a:ext cx="2374496" cy="369332"/>
          </a:xfrm>
          <a:prstGeom prst="rect">
            <a:avLst/>
          </a:prstGeom>
          <a:noFill/>
        </p:spPr>
        <p:txBody>
          <a:bodyPr wrap="none" rtlCol="0">
            <a:spAutoFit/>
          </a:bodyPr>
          <a:lstStyle/>
          <a:p>
            <a:r>
              <a:rPr lang="en-US" b="1" dirty="0">
                <a:solidFill>
                  <a:schemeClr val="accent2"/>
                </a:solidFill>
              </a:rPr>
              <a:t>Limited life expectancy</a:t>
            </a:r>
          </a:p>
        </p:txBody>
      </p:sp>
      <p:sp>
        <p:nvSpPr>
          <p:cNvPr id="8" name="Text Placeholder 2">
            <a:extLst>
              <a:ext uri="{FF2B5EF4-FFF2-40B4-BE49-F238E27FC236}">
                <a16:creationId xmlns:a16="http://schemas.microsoft.com/office/drawing/2014/main" id="{779C6F00-C039-6C47-B7EE-45F142381732}"/>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1465489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3075AA7-5411-7444-8939-75B27B6B3BFF}"/>
              </a:ext>
            </a:extLst>
          </p:cNvPr>
          <p:cNvSpPr/>
          <p:nvPr/>
        </p:nvSpPr>
        <p:spPr>
          <a:xfrm>
            <a:off x="1801091" y="4419600"/>
            <a:ext cx="1995054" cy="12330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A504EE9-CF7D-9348-BE73-14D22E5085B5}"/>
              </a:ext>
            </a:extLst>
          </p:cNvPr>
          <p:cNvSpPr/>
          <p:nvPr/>
        </p:nvSpPr>
        <p:spPr>
          <a:xfrm>
            <a:off x="1219201" y="744672"/>
            <a:ext cx="3117272" cy="12330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37FB4189-61A1-E547-A29A-1DBECE0CD8B3}"/>
              </a:ext>
            </a:extLst>
          </p:cNvPr>
          <p:cNvSpPr>
            <a:spLocks noGrp="1"/>
          </p:cNvSpPr>
          <p:nvPr>
            <p:ph type="body" idx="1"/>
          </p:nvPr>
        </p:nvSpPr>
        <p:spPr/>
        <p:txBody>
          <a:bodyPr/>
          <a:lstStyle/>
          <a:p>
            <a:r>
              <a:rPr lang="en-US" dirty="0"/>
              <a:t>Cystic Fibrosis: pathophysiology</a:t>
            </a:r>
          </a:p>
        </p:txBody>
      </p:sp>
      <p:graphicFrame>
        <p:nvGraphicFramePr>
          <p:cNvPr id="5" name="Diagram 4">
            <a:extLst>
              <a:ext uri="{FF2B5EF4-FFF2-40B4-BE49-F238E27FC236}">
                <a16:creationId xmlns:a16="http://schemas.microsoft.com/office/drawing/2014/main" id="{C052A7FF-488C-3F4D-A055-DF1825FC6A0A}"/>
              </a:ext>
            </a:extLst>
          </p:cNvPr>
          <p:cNvGraphicFramePr/>
          <p:nvPr>
            <p:extLst>
              <p:ext uri="{D42A27DB-BD31-4B8C-83A1-F6EECF244321}">
                <p14:modId xmlns:p14="http://schemas.microsoft.com/office/powerpoint/2010/main" val="2330034189"/>
              </p:ext>
            </p:extLst>
          </p:nvPr>
        </p:nvGraphicFramePr>
        <p:xfrm>
          <a:off x="169334" y="719666"/>
          <a:ext cx="816186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B5A49F6-6E5E-2045-8F71-AC63FD5C8A8D}"/>
              </a:ext>
            </a:extLst>
          </p:cNvPr>
          <p:cNvSpPr txBox="1"/>
          <p:nvPr/>
        </p:nvSpPr>
        <p:spPr>
          <a:xfrm>
            <a:off x="8077740" y="2263969"/>
            <a:ext cx="4071949" cy="2031325"/>
          </a:xfrm>
          <a:prstGeom prst="rect">
            <a:avLst/>
          </a:prstGeom>
          <a:noFill/>
        </p:spPr>
        <p:txBody>
          <a:bodyPr wrap="none" rtlCol="0">
            <a:spAutoFit/>
          </a:bodyPr>
          <a:lstStyle/>
          <a:p>
            <a:r>
              <a:rPr lang="en-US" b="1" dirty="0">
                <a:solidFill>
                  <a:srgbClr val="C00000"/>
                </a:solidFill>
              </a:rPr>
              <a:t>Symptoms:</a:t>
            </a:r>
          </a:p>
          <a:p>
            <a:pPr marL="285750" indent="-285750">
              <a:buFontTx/>
              <a:buChar char="-"/>
            </a:pPr>
            <a:r>
              <a:rPr lang="en-US" b="1" dirty="0">
                <a:solidFill>
                  <a:srgbClr val="C00000"/>
                </a:solidFill>
              </a:rPr>
              <a:t>Cough</a:t>
            </a:r>
          </a:p>
          <a:p>
            <a:pPr marL="285750" indent="-285750">
              <a:buFontTx/>
              <a:buChar char="-"/>
            </a:pPr>
            <a:r>
              <a:rPr lang="en-US" b="1" dirty="0">
                <a:solidFill>
                  <a:srgbClr val="C00000"/>
                </a:solidFill>
              </a:rPr>
              <a:t>Fatigue</a:t>
            </a:r>
          </a:p>
          <a:p>
            <a:pPr marL="285750" indent="-285750">
              <a:buFontTx/>
              <a:buChar char="-"/>
            </a:pPr>
            <a:r>
              <a:rPr lang="en-US" b="1" dirty="0">
                <a:solidFill>
                  <a:srgbClr val="C00000"/>
                </a:solidFill>
              </a:rPr>
              <a:t>Lung function diminution</a:t>
            </a:r>
          </a:p>
          <a:p>
            <a:pPr marL="285750" indent="-285750">
              <a:buFontTx/>
              <a:buChar char="-"/>
            </a:pPr>
            <a:r>
              <a:rPr lang="en-US" b="1" dirty="0">
                <a:solidFill>
                  <a:srgbClr val="C00000"/>
                </a:solidFill>
              </a:rPr>
              <a:t>Decrease in oxygen saturation</a:t>
            </a:r>
          </a:p>
          <a:p>
            <a:pPr marL="285750" indent="-285750">
              <a:buFontTx/>
              <a:buChar char="-"/>
            </a:pPr>
            <a:r>
              <a:rPr lang="en-US" b="1" dirty="0">
                <a:solidFill>
                  <a:srgbClr val="C00000"/>
                </a:solidFill>
              </a:rPr>
              <a:t>Breathlessness</a:t>
            </a:r>
          </a:p>
          <a:p>
            <a:pPr marL="285750" indent="-285750">
              <a:buFontTx/>
              <a:buChar char="-"/>
            </a:pPr>
            <a:r>
              <a:rPr lang="en-US" b="1" dirty="0">
                <a:solidFill>
                  <a:srgbClr val="C00000"/>
                </a:solidFill>
              </a:rPr>
              <a:t>Increased volume of purulent sputum</a:t>
            </a:r>
          </a:p>
        </p:txBody>
      </p:sp>
      <p:sp>
        <p:nvSpPr>
          <p:cNvPr id="9" name="TextBox 8">
            <a:extLst>
              <a:ext uri="{FF2B5EF4-FFF2-40B4-BE49-F238E27FC236}">
                <a16:creationId xmlns:a16="http://schemas.microsoft.com/office/drawing/2014/main" id="{A6254158-3306-DE43-8FDB-2A09B03C033F}"/>
              </a:ext>
            </a:extLst>
          </p:cNvPr>
          <p:cNvSpPr txBox="1"/>
          <p:nvPr/>
        </p:nvSpPr>
        <p:spPr>
          <a:xfrm>
            <a:off x="3260740" y="3094965"/>
            <a:ext cx="2374496" cy="369332"/>
          </a:xfrm>
          <a:prstGeom prst="rect">
            <a:avLst/>
          </a:prstGeom>
          <a:noFill/>
        </p:spPr>
        <p:txBody>
          <a:bodyPr wrap="none" rtlCol="0">
            <a:spAutoFit/>
          </a:bodyPr>
          <a:lstStyle/>
          <a:p>
            <a:r>
              <a:rPr lang="en-US" b="1" dirty="0">
                <a:solidFill>
                  <a:schemeClr val="accent2"/>
                </a:solidFill>
              </a:rPr>
              <a:t>Limited life expectancy</a:t>
            </a:r>
          </a:p>
        </p:txBody>
      </p:sp>
      <p:sp>
        <p:nvSpPr>
          <p:cNvPr id="10" name="Text Placeholder 2">
            <a:extLst>
              <a:ext uri="{FF2B5EF4-FFF2-40B4-BE49-F238E27FC236}">
                <a16:creationId xmlns:a16="http://schemas.microsoft.com/office/drawing/2014/main" id="{8528EEC3-F8BB-D34D-8651-CAA5E631C355}"/>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3498330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B82512-476F-7C47-B78C-B412BF4FFD33}"/>
              </a:ext>
            </a:extLst>
          </p:cNvPr>
          <p:cNvSpPr>
            <a:spLocks noGrp="1"/>
          </p:cNvSpPr>
          <p:nvPr>
            <p:ph type="body" idx="1"/>
          </p:nvPr>
        </p:nvSpPr>
        <p:spPr/>
        <p:txBody>
          <a:bodyPr/>
          <a:lstStyle/>
          <a:p>
            <a:r>
              <a:rPr lang="en-US" dirty="0"/>
              <a:t>The potential of home monitoring</a:t>
            </a:r>
          </a:p>
        </p:txBody>
      </p:sp>
      <p:sp>
        <p:nvSpPr>
          <p:cNvPr id="7" name="TextBox 6">
            <a:extLst>
              <a:ext uri="{FF2B5EF4-FFF2-40B4-BE49-F238E27FC236}">
                <a16:creationId xmlns:a16="http://schemas.microsoft.com/office/drawing/2014/main" id="{BE453C86-1C69-414D-8270-4847D7BF7F1C}"/>
              </a:ext>
            </a:extLst>
          </p:cNvPr>
          <p:cNvSpPr txBox="1"/>
          <p:nvPr/>
        </p:nvSpPr>
        <p:spPr>
          <a:xfrm>
            <a:off x="822238" y="684974"/>
            <a:ext cx="3725333" cy="2862322"/>
          </a:xfrm>
          <a:prstGeom prst="rect">
            <a:avLst/>
          </a:prstGeom>
          <a:noFill/>
        </p:spPr>
        <p:txBody>
          <a:bodyPr wrap="square" rtlCol="0">
            <a:spAutoFit/>
          </a:bodyPr>
          <a:lstStyle/>
          <a:p>
            <a:r>
              <a:rPr lang="en-US" sz="2000" b="1" dirty="0">
                <a:solidFill>
                  <a:srgbClr val="00B050"/>
                </a:solidFill>
              </a:rPr>
              <a:t>Project Breathe biggest CF data set in the world </a:t>
            </a:r>
            <a:r>
              <a:rPr lang="en-US" sz="2000" dirty="0">
                <a:solidFill>
                  <a:srgbClr val="00B050"/>
                </a:solidFill>
              </a:rPr>
              <a:t>with daily measurements</a:t>
            </a:r>
            <a:r>
              <a:rPr lang="en-US" sz="2000" b="1" dirty="0">
                <a:solidFill>
                  <a:srgbClr val="00B050"/>
                </a:solidFill>
              </a:rPr>
              <a:t>:</a:t>
            </a:r>
          </a:p>
          <a:p>
            <a:pPr marL="457200" indent="-457200">
              <a:buFont typeface="+mj-lt"/>
              <a:buAutoNum type="arabicPeriod"/>
            </a:pPr>
            <a:r>
              <a:rPr lang="en-US" sz="2000" dirty="0">
                <a:solidFill>
                  <a:srgbClr val="00B050"/>
                </a:solidFill>
              </a:rPr>
              <a:t>2 hospitals in the UK</a:t>
            </a:r>
          </a:p>
          <a:p>
            <a:pPr marL="457200" indent="-457200">
              <a:buFont typeface="+mj-lt"/>
              <a:buAutoNum type="arabicPeriod"/>
            </a:pPr>
            <a:r>
              <a:rPr lang="en-US" sz="2000" dirty="0">
                <a:solidFill>
                  <a:srgbClr val="00B050"/>
                </a:solidFill>
              </a:rPr>
              <a:t>&gt; 300 patients</a:t>
            </a:r>
          </a:p>
          <a:p>
            <a:pPr marL="457200" indent="-457200">
              <a:buFont typeface="+mj-lt"/>
              <a:buAutoNum type="arabicPeriod"/>
            </a:pPr>
            <a:r>
              <a:rPr lang="en-US" sz="2000" dirty="0">
                <a:solidFill>
                  <a:srgbClr val="00B050"/>
                </a:solidFill>
              </a:rPr>
              <a:t>Multidimensional</a:t>
            </a:r>
          </a:p>
          <a:p>
            <a:pPr marL="457200" indent="-457200">
              <a:buFont typeface="+mj-lt"/>
              <a:buAutoNum type="arabicPeriod"/>
            </a:pPr>
            <a:r>
              <a:rPr lang="en-US" sz="2000" dirty="0">
                <a:solidFill>
                  <a:srgbClr val="00B050"/>
                </a:solidFill>
              </a:rPr>
              <a:t>Automatic recording</a:t>
            </a:r>
          </a:p>
          <a:p>
            <a:pPr marL="457200" indent="-457200">
              <a:buFont typeface="+mj-lt"/>
              <a:buAutoNum type="arabicPeriod"/>
            </a:pPr>
            <a:r>
              <a:rPr lang="en-US" sz="2000" dirty="0">
                <a:solidFill>
                  <a:srgbClr val="00B050"/>
                </a:solidFill>
              </a:rPr>
              <a:t>&gt; 500k recordings</a:t>
            </a:r>
          </a:p>
          <a:p>
            <a:pPr marL="457200" indent="-457200">
              <a:buFont typeface="+mj-lt"/>
              <a:buAutoNum type="arabicPeriod"/>
            </a:pPr>
            <a:r>
              <a:rPr lang="en-US" sz="2000" dirty="0">
                <a:solidFill>
                  <a:srgbClr val="00B050"/>
                </a:solidFill>
              </a:rPr>
              <a:t>Ongoing</a:t>
            </a:r>
          </a:p>
        </p:txBody>
      </p:sp>
      <p:pic>
        <p:nvPicPr>
          <p:cNvPr id="15" name="Picture 14">
            <a:extLst>
              <a:ext uri="{FF2B5EF4-FFF2-40B4-BE49-F238E27FC236}">
                <a16:creationId xmlns:a16="http://schemas.microsoft.com/office/drawing/2014/main" id="{BACB762E-8EA6-2746-B14E-D28DBEF91B0F}"/>
              </a:ext>
            </a:extLst>
          </p:cNvPr>
          <p:cNvPicPr>
            <a:picLocks noChangeAspect="1"/>
          </p:cNvPicPr>
          <p:nvPr/>
        </p:nvPicPr>
        <p:blipFill>
          <a:blip r:embed="rId3"/>
          <a:stretch>
            <a:fillRect/>
          </a:stretch>
        </p:blipFill>
        <p:spPr>
          <a:xfrm>
            <a:off x="8380723" y="781066"/>
            <a:ext cx="1677440" cy="1843601"/>
          </a:xfrm>
          <a:prstGeom prst="rect">
            <a:avLst/>
          </a:prstGeom>
        </p:spPr>
      </p:pic>
      <p:pic>
        <p:nvPicPr>
          <p:cNvPr id="18" name="Picture 17">
            <a:extLst>
              <a:ext uri="{FF2B5EF4-FFF2-40B4-BE49-F238E27FC236}">
                <a16:creationId xmlns:a16="http://schemas.microsoft.com/office/drawing/2014/main" id="{DDC0953B-C374-9140-BB11-720CF66AB45B}"/>
              </a:ext>
            </a:extLst>
          </p:cNvPr>
          <p:cNvPicPr>
            <a:picLocks noChangeAspect="1"/>
          </p:cNvPicPr>
          <p:nvPr/>
        </p:nvPicPr>
        <p:blipFill>
          <a:blip r:embed="rId4"/>
          <a:stretch>
            <a:fillRect/>
          </a:stretch>
        </p:blipFill>
        <p:spPr>
          <a:xfrm>
            <a:off x="1766807" y="3601147"/>
            <a:ext cx="1836196" cy="1964303"/>
          </a:xfrm>
          <a:prstGeom prst="rect">
            <a:avLst/>
          </a:prstGeom>
        </p:spPr>
      </p:pic>
      <p:pic>
        <p:nvPicPr>
          <p:cNvPr id="19" name="Picture 18">
            <a:extLst>
              <a:ext uri="{FF2B5EF4-FFF2-40B4-BE49-F238E27FC236}">
                <a16:creationId xmlns:a16="http://schemas.microsoft.com/office/drawing/2014/main" id="{9295DB6D-59C7-D844-B646-EFF2FD6E4C68}"/>
              </a:ext>
            </a:extLst>
          </p:cNvPr>
          <p:cNvPicPr>
            <a:picLocks noChangeAspect="1"/>
          </p:cNvPicPr>
          <p:nvPr/>
        </p:nvPicPr>
        <p:blipFill>
          <a:blip r:embed="rId5"/>
          <a:stretch>
            <a:fillRect/>
          </a:stretch>
        </p:blipFill>
        <p:spPr>
          <a:xfrm>
            <a:off x="7967982" y="3976609"/>
            <a:ext cx="3022600" cy="1905000"/>
          </a:xfrm>
          <a:prstGeom prst="rect">
            <a:avLst/>
          </a:prstGeom>
        </p:spPr>
      </p:pic>
      <p:pic>
        <p:nvPicPr>
          <p:cNvPr id="21" name="Graphic 20" descr="Wi-Fi outline">
            <a:extLst>
              <a:ext uri="{FF2B5EF4-FFF2-40B4-BE49-F238E27FC236}">
                <a16:creationId xmlns:a16="http://schemas.microsoft.com/office/drawing/2014/main" id="{16E9B773-BB0E-6648-925A-5E7136174E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449138">
            <a:off x="7364796" y="1035100"/>
            <a:ext cx="914400" cy="914400"/>
          </a:xfrm>
          <a:prstGeom prst="rect">
            <a:avLst/>
          </a:prstGeom>
        </p:spPr>
      </p:pic>
      <p:pic>
        <p:nvPicPr>
          <p:cNvPr id="22" name="Graphic 21" descr="Wi-Fi outline">
            <a:extLst>
              <a:ext uri="{FF2B5EF4-FFF2-40B4-BE49-F238E27FC236}">
                <a16:creationId xmlns:a16="http://schemas.microsoft.com/office/drawing/2014/main" id="{317F4FD2-BACD-FA43-9E88-97E595B95B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544318">
            <a:off x="7338168" y="3872518"/>
            <a:ext cx="914400" cy="914400"/>
          </a:xfrm>
          <a:prstGeom prst="rect">
            <a:avLst/>
          </a:prstGeom>
        </p:spPr>
      </p:pic>
      <p:pic>
        <p:nvPicPr>
          <p:cNvPr id="23" name="Graphic 22" descr="Wi-Fi outline">
            <a:extLst>
              <a:ext uri="{FF2B5EF4-FFF2-40B4-BE49-F238E27FC236}">
                <a16:creationId xmlns:a16="http://schemas.microsoft.com/office/drawing/2014/main" id="{98F33085-AC0E-B34F-84EA-DCC04BEB24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840816">
            <a:off x="3795712" y="3663382"/>
            <a:ext cx="914400" cy="914400"/>
          </a:xfrm>
          <a:prstGeom prst="rect">
            <a:avLst/>
          </a:prstGeom>
        </p:spPr>
      </p:pic>
      <p:pic>
        <p:nvPicPr>
          <p:cNvPr id="25" name="Picture 24">
            <a:extLst>
              <a:ext uri="{FF2B5EF4-FFF2-40B4-BE49-F238E27FC236}">
                <a16:creationId xmlns:a16="http://schemas.microsoft.com/office/drawing/2014/main" id="{A7D83177-31B6-7642-982C-AE54657E133D}"/>
              </a:ext>
            </a:extLst>
          </p:cNvPr>
          <p:cNvPicPr>
            <a:picLocks noChangeAspect="1"/>
          </p:cNvPicPr>
          <p:nvPr/>
        </p:nvPicPr>
        <p:blipFill>
          <a:blip r:embed="rId8"/>
          <a:stretch>
            <a:fillRect/>
          </a:stretch>
        </p:blipFill>
        <p:spPr>
          <a:xfrm>
            <a:off x="5039890" y="794883"/>
            <a:ext cx="2223379" cy="4437216"/>
          </a:xfrm>
          <a:prstGeom prst="rect">
            <a:avLst/>
          </a:prstGeom>
        </p:spPr>
      </p:pic>
      <p:sp>
        <p:nvSpPr>
          <p:cNvPr id="26" name="TextBox 25">
            <a:extLst>
              <a:ext uri="{FF2B5EF4-FFF2-40B4-BE49-F238E27FC236}">
                <a16:creationId xmlns:a16="http://schemas.microsoft.com/office/drawing/2014/main" id="{F06C399E-4528-464E-BC90-43738B063247}"/>
              </a:ext>
            </a:extLst>
          </p:cNvPr>
          <p:cNvSpPr txBox="1"/>
          <p:nvPr/>
        </p:nvSpPr>
        <p:spPr>
          <a:xfrm>
            <a:off x="4742052" y="5657671"/>
            <a:ext cx="2989536" cy="1200329"/>
          </a:xfrm>
          <a:prstGeom prst="rect">
            <a:avLst/>
          </a:prstGeom>
          <a:noFill/>
        </p:spPr>
        <p:txBody>
          <a:bodyPr wrap="none" rtlCol="0">
            <a:spAutoFit/>
          </a:bodyPr>
          <a:lstStyle/>
          <a:p>
            <a:r>
              <a:rPr lang="en-US" dirty="0"/>
              <a:t>Self-reported symptom diary: </a:t>
            </a:r>
          </a:p>
          <a:p>
            <a:pPr marL="285750" indent="-285750">
              <a:buFontTx/>
              <a:buChar char="-"/>
            </a:pPr>
            <a:r>
              <a:rPr lang="en-US" dirty="0"/>
              <a:t>Wellness</a:t>
            </a:r>
          </a:p>
          <a:p>
            <a:pPr marL="285750" indent="-285750">
              <a:buFontTx/>
              <a:buChar char="-"/>
            </a:pPr>
            <a:r>
              <a:rPr lang="en-US" dirty="0"/>
              <a:t>Cough</a:t>
            </a:r>
          </a:p>
          <a:p>
            <a:pPr marL="285750" indent="-285750">
              <a:buFontTx/>
              <a:buChar char="-"/>
            </a:pPr>
            <a:r>
              <a:rPr lang="en-US" dirty="0"/>
              <a:t>Temperature</a:t>
            </a:r>
          </a:p>
        </p:txBody>
      </p:sp>
      <p:sp>
        <p:nvSpPr>
          <p:cNvPr id="27" name="TextBox 26">
            <a:extLst>
              <a:ext uri="{FF2B5EF4-FFF2-40B4-BE49-F238E27FC236}">
                <a16:creationId xmlns:a16="http://schemas.microsoft.com/office/drawing/2014/main" id="{19B6B8AA-DBD2-474D-B790-E1BFEF1E1584}"/>
              </a:ext>
            </a:extLst>
          </p:cNvPr>
          <p:cNvSpPr txBox="1"/>
          <p:nvPr/>
        </p:nvSpPr>
        <p:spPr>
          <a:xfrm>
            <a:off x="1766807" y="5657671"/>
            <a:ext cx="2271249" cy="1477328"/>
          </a:xfrm>
          <a:prstGeom prst="rect">
            <a:avLst/>
          </a:prstGeom>
          <a:noFill/>
        </p:spPr>
        <p:txBody>
          <a:bodyPr wrap="square" rtlCol="0">
            <a:spAutoFit/>
          </a:bodyPr>
          <a:lstStyle/>
          <a:p>
            <a:r>
              <a:rPr lang="en-US" dirty="0"/>
              <a:t>Smartwatch:</a:t>
            </a:r>
          </a:p>
          <a:p>
            <a:pPr marL="285750" indent="-285750">
              <a:buFontTx/>
              <a:buChar char="-"/>
            </a:pPr>
            <a:r>
              <a:rPr lang="en-US" dirty="0"/>
              <a:t>Calories</a:t>
            </a:r>
          </a:p>
          <a:p>
            <a:pPr marL="285750" indent="-285750">
              <a:buFontTx/>
              <a:buChar char="-"/>
            </a:pPr>
            <a:r>
              <a:rPr lang="en-US" dirty="0"/>
              <a:t>Resting heart rate</a:t>
            </a:r>
          </a:p>
          <a:p>
            <a:pPr marL="285750" indent="-285750">
              <a:buFontTx/>
              <a:buChar char="-"/>
            </a:pPr>
            <a:r>
              <a:rPr lang="en-US" dirty="0"/>
              <a:t>Sleep</a:t>
            </a:r>
          </a:p>
          <a:p>
            <a:pPr marL="285750" indent="-285750">
              <a:buFontTx/>
              <a:buChar char="-"/>
            </a:pPr>
            <a:endParaRPr lang="en-US" dirty="0"/>
          </a:p>
        </p:txBody>
      </p:sp>
      <p:sp>
        <p:nvSpPr>
          <p:cNvPr id="28" name="TextBox 27">
            <a:extLst>
              <a:ext uri="{FF2B5EF4-FFF2-40B4-BE49-F238E27FC236}">
                <a16:creationId xmlns:a16="http://schemas.microsoft.com/office/drawing/2014/main" id="{2D46F41E-89E8-284C-BA00-94179C48B8E6}"/>
              </a:ext>
            </a:extLst>
          </p:cNvPr>
          <p:cNvSpPr txBox="1"/>
          <p:nvPr/>
        </p:nvSpPr>
        <p:spPr>
          <a:xfrm>
            <a:off x="9407472" y="1671870"/>
            <a:ext cx="2482545" cy="2031325"/>
          </a:xfrm>
          <a:prstGeom prst="rect">
            <a:avLst/>
          </a:prstGeom>
          <a:noFill/>
        </p:spPr>
        <p:txBody>
          <a:bodyPr wrap="square" rtlCol="0">
            <a:spAutoFit/>
          </a:bodyPr>
          <a:lstStyle/>
          <a:p>
            <a:r>
              <a:rPr lang="en-US" dirty="0"/>
              <a:t>Spirometer + </a:t>
            </a:r>
          </a:p>
          <a:p>
            <a:r>
              <a:rPr lang="en-US" dirty="0"/>
              <a:t>Pulse Oximeter:</a:t>
            </a:r>
          </a:p>
          <a:p>
            <a:pPr marL="285750" indent="-285750">
              <a:buFontTx/>
              <a:buChar char="-"/>
            </a:pPr>
            <a:r>
              <a:rPr lang="en-US" dirty="0"/>
              <a:t>Lung function (FEV</a:t>
            </a:r>
            <a:r>
              <a:rPr lang="en-US" baseline="-25000" dirty="0"/>
              <a:t>1</a:t>
            </a:r>
            <a:r>
              <a:rPr lang="en-US" dirty="0"/>
              <a:t>, FEF</a:t>
            </a:r>
            <a:r>
              <a:rPr lang="en-US" baseline="-25000" dirty="0"/>
              <a:t>2575</a:t>
            </a:r>
            <a:r>
              <a:rPr lang="en-US" dirty="0"/>
              <a:t>, …)</a:t>
            </a:r>
          </a:p>
          <a:p>
            <a:pPr marL="285750" indent="-285750">
              <a:buFontTx/>
              <a:buChar char="-"/>
            </a:pPr>
            <a:r>
              <a:rPr lang="en-US" dirty="0"/>
              <a:t>O</a:t>
            </a:r>
            <a:r>
              <a:rPr lang="en-US" baseline="-25000" dirty="0"/>
              <a:t>2</a:t>
            </a:r>
            <a:r>
              <a:rPr lang="en-US" dirty="0"/>
              <a:t> saturation</a:t>
            </a:r>
          </a:p>
          <a:p>
            <a:pPr marL="285750" indent="-285750">
              <a:buFontTx/>
              <a:buChar char="-"/>
            </a:pPr>
            <a:r>
              <a:rPr lang="en-US" dirty="0"/>
              <a:t>Pulse rate</a:t>
            </a:r>
          </a:p>
          <a:p>
            <a:pPr marL="285750" indent="-285750">
              <a:buFontTx/>
              <a:buChar char="-"/>
            </a:pPr>
            <a:endParaRPr lang="en-US" dirty="0"/>
          </a:p>
        </p:txBody>
      </p:sp>
      <p:sp>
        <p:nvSpPr>
          <p:cNvPr id="29" name="TextBox 28">
            <a:extLst>
              <a:ext uri="{FF2B5EF4-FFF2-40B4-BE49-F238E27FC236}">
                <a16:creationId xmlns:a16="http://schemas.microsoft.com/office/drawing/2014/main" id="{92DE0F5F-9BA0-C64A-B91B-F0D794586101}"/>
              </a:ext>
            </a:extLst>
          </p:cNvPr>
          <p:cNvSpPr txBox="1"/>
          <p:nvPr/>
        </p:nvSpPr>
        <p:spPr>
          <a:xfrm>
            <a:off x="8599622" y="5727416"/>
            <a:ext cx="1210806" cy="369332"/>
          </a:xfrm>
          <a:prstGeom prst="rect">
            <a:avLst/>
          </a:prstGeom>
          <a:noFill/>
        </p:spPr>
        <p:txBody>
          <a:bodyPr wrap="square" rtlCol="0">
            <a:spAutoFit/>
          </a:bodyPr>
          <a:lstStyle/>
          <a:p>
            <a:r>
              <a:rPr lang="en-US" dirty="0"/>
              <a:t>Weight</a:t>
            </a:r>
          </a:p>
        </p:txBody>
      </p:sp>
      <p:sp>
        <p:nvSpPr>
          <p:cNvPr id="31" name="Up Arrow 30">
            <a:extLst>
              <a:ext uri="{FF2B5EF4-FFF2-40B4-BE49-F238E27FC236}">
                <a16:creationId xmlns:a16="http://schemas.microsoft.com/office/drawing/2014/main" id="{BA42A365-3E47-024F-8310-6311C80189CF}"/>
              </a:ext>
            </a:extLst>
          </p:cNvPr>
          <p:cNvSpPr/>
          <p:nvPr/>
        </p:nvSpPr>
        <p:spPr>
          <a:xfrm>
            <a:off x="6066338" y="5349241"/>
            <a:ext cx="170482" cy="27975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2">
            <a:extLst>
              <a:ext uri="{FF2B5EF4-FFF2-40B4-BE49-F238E27FC236}">
                <a16:creationId xmlns:a16="http://schemas.microsoft.com/office/drawing/2014/main" id="{70D441F9-50AD-684B-8E80-639A726202F7}"/>
              </a:ext>
            </a:extLst>
          </p:cNvPr>
          <p:cNvSpPr txBox="1">
            <a:spLocks noGrp="1"/>
          </p:cNvSpPr>
          <p:nvPr>
            <p:ph type="body" idx="13"/>
          </p:nvPr>
        </p:nvSpPr>
        <p:spPr>
          <a:prstGeom prst="rect">
            <a:avLst/>
          </a:prstGeom>
        </p:spPr>
        <p:txBody>
          <a:bodyPr anchor="b"/>
          <a:lstStyle>
            <a:lvl1pPr marL="0" indent="0" algn="r"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Introduction</a:t>
            </a:r>
          </a:p>
        </p:txBody>
      </p:sp>
    </p:spTree>
    <p:extLst>
      <p:ext uri="{BB962C8B-B14F-4D97-AF65-F5344CB8AC3E}">
        <p14:creationId xmlns:p14="http://schemas.microsoft.com/office/powerpoint/2010/main" val="4274064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FB168-36E9-2E4B-9855-951B00FCB4A0}"/>
              </a:ext>
            </a:extLst>
          </p:cNvPr>
          <p:cNvPicPr>
            <a:picLocks noChangeAspect="1"/>
          </p:cNvPicPr>
          <p:nvPr/>
        </p:nvPicPr>
        <p:blipFill rotWithShape="1">
          <a:blip r:embed="rId3"/>
          <a:srcRect t="6389"/>
          <a:stretch/>
        </p:blipFill>
        <p:spPr>
          <a:xfrm>
            <a:off x="2717611" y="2377666"/>
            <a:ext cx="7006167" cy="4334666"/>
          </a:xfrm>
          <a:prstGeom prst="rect">
            <a:avLst/>
          </a:prstGeom>
        </p:spPr>
      </p:pic>
      <p:sp>
        <p:nvSpPr>
          <p:cNvPr id="6" name="TextBox 5">
            <a:extLst>
              <a:ext uri="{FF2B5EF4-FFF2-40B4-BE49-F238E27FC236}">
                <a16:creationId xmlns:a16="http://schemas.microsoft.com/office/drawing/2014/main" id="{B8C1275E-0FA5-0542-9277-B11EB7921ACD}"/>
              </a:ext>
            </a:extLst>
          </p:cNvPr>
          <p:cNvSpPr txBox="1"/>
          <p:nvPr/>
        </p:nvSpPr>
        <p:spPr>
          <a:xfrm>
            <a:off x="423334" y="226483"/>
            <a:ext cx="2178802" cy="646331"/>
          </a:xfrm>
          <a:prstGeom prst="rect">
            <a:avLst/>
          </a:prstGeom>
          <a:noFill/>
        </p:spPr>
        <p:txBody>
          <a:bodyPr wrap="none" rtlCol="0">
            <a:spAutoFit/>
          </a:bodyPr>
          <a:lstStyle/>
          <a:p>
            <a:r>
              <a:rPr lang="en-US" b="1" dirty="0"/>
              <a:t>Clinical data: </a:t>
            </a:r>
          </a:p>
          <a:p>
            <a:r>
              <a:rPr lang="en-US" dirty="0"/>
              <a:t>Bimonthly recordings</a:t>
            </a:r>
          </a:p>
        </p:txBody>
      </p:sp>
      <p:sp>
        <p:nvSpPr>
          <p:cNvPr id="7" name="TextBox 6">
            <a:extLst>
              <a:ext uri="{FF2B5EF4-FFF2-40B4-BE49-F238E27FC236}">
                <a16:creationId xmlns:a16="http://schemas.microsoft.com/office/drawing/2014/main" id="{3CEE717D-B37A-564C-AC2B-0DF3EB602954}"/>
              </a:ext>
            </a:extLst>
          </p:cNvPr>
          <p:cNvSpPr txBox="1"/>
          <p:nvPr/>
        </p:nvSpPr>
        <p:spPr>
          <a:xfrm>
            <a:off x="265943" y="2375424"/>
            <a:ext cx="2508700" cy="923330"/>
          </a:xfrm>
          <a:prstGeom prst="rect">
            <a:avLst/>
          </a:prstGeom>
          <a:noFill/>
        </p:spPr>
        <p:txBody>
          <a:bodyPr wrap="none" rtlCol="0">
            <a:spAutoFit/>
          </a:bodyPr>
          <a:lstStyle/>
          <a:p>
            <a:r>
              <a:rPr lang="en-US" b="1" dirty="0"/>
              <a:t>Home monitoring data: </a:t>
            </a:r>
          </a:p>
          <a:p>
            <a:r>
              <a:rPr lang="en-US" dirty="0"/>
              <a:t>Measurements ~3 times </a:t>
            </a:r>
          </a:p>
          <a:p>
            <a:r>
              <a:rPr lang="en-US" dirty="0"/>
              <a:t>per week</a:t>
            </a:r>
          </a:p>
        </p:txBody>
      </p:sp>
      <p:sp>
        <p:nvSpPr>
          <p:cNvPr id="8" name="TextBox 7">
            <a:extLst>
              <a:ext uri="{FF2B5EF4-FFF2-40B4-BE49-F238E27FC236}">
                <a16:creationId xmlns:a16="http://schemas.microsoft.com/office/drawing/2014/main" id="{7FD63C1B-C2E8-6345-82CB-B87EE9CFBBFC}"/>
              </a:ext>
            </a:extLst>
          </p:cNvPr>
          <p:cNvSpPr txBox="1"/>
          <p:nvPr/>
        </p:nvSpPr>
        <p:spPr>
          <a:xfrm>
            <a:off x="433891" y="5231194"/>
            <a:ext cx="2059695" cy="923330"/>
          </a:xfrm>
          <a:prstGeom prst="rect">
            <a:avLst/>
          </a:prstGeom>
          <a:noFill/>
        </p:spPr>
        <p:txBody>
          <a:bodyPr wrap="square" rtlCol="0">
            <a:spAutoFit/>
          </a:bodyPr>
          <a:lstStyle/>
          <a:p>
            <a:pPr algn="ctr"/>
            <a:r>
              <a:rPr lang="en-US" b="1" dirty="0">
                <a:solidFill>
                  <a:schemeClr val="accent1"/>
                </a:solidFill>
              </a:rPr>
              <a:t>Inverted signals: cough and wellness reduction!</a:t>
            </a:r>
          </a:p>
        </p:txBody>
      </p:sp>
      <p:sp>
        <p:nvSpPr>
          <p:cNvPr id="11" name="Left Brace 10">
            <a:extLst>
              <a:ext uri="{FF2B5EF4-FFF2-40B4-BE49-F238E27FC236}">
                <a16:creationId xmlns:a16="http://schemas.microsoft.com/office/drawing/2014/main" id="{1F4BBC7F-6555-9F45-8496-0BA41767D3AB}"/>
              </a:ext>
            </a:extLst>
          </p:cNvPr>
          <p:cNvSpPr/>
          <p:nvPr/>
        </p:nvSpPr>
        <p:spPr>
          <a:xfrm>
            <a:off x="2726831" y="4668431"/>
            <a:ext cx="168902" cy="1906292"/>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a:extLst>
              <a:ext uri="{FF2B5EF4-FFF2-40B4-BE49-F238E27FC236}">
                <a16:creationId xmlns:a16="http://schemas.microsoft.com/office/drawing/2014/main" id="{38ED7D55-346A-124D-B001-A761E0260C11}"/>
              </a:ext>
            </a:extLst>
          </p:cNvPr>
          <p:cNvPicPr>
            <a:picLocks noChangeAspect="1"/>
          </p:cNvPicPr>
          <p:nvPr/>
        </p:nvPicPr>
        <p:blipFill>
          <a:blip r:embed="rId4"/>
          <a:stretch>
            <a:fillRect/>
          </a:stretch>
        </p:blipFill>
        <p:spPr>
          <a:xfrm>
            <a:off x="4436985" y="6526597"/>
            <a:ext cx="5097236" cy="303691"/>
          </a:xfrm>
          <a:prstGeom prst="rect">
            <a:avLst/>
          </a:prstGeom>
        </p:spPr>
      </p:pic>
      <p:pic>
        <p:nvPicPr>
          <p:cNvPr id="16" name="Picture 15">
            <a:extLst>
              <a:ext uri="{FF2B5EF4-FFF2-40B4-BE49-F238E27FC236}">
                <a16:creationId xmlns:a16="http://schemas.microsoft.com/office/drawing/2014/main" id="{E62E3B6A-A9D7-0B48-9888-484A3863DF87}"/>
              </a:ext>
            </a:extLst>
          </p:cNvPr>
          <p:cNvPicPr>
            <a:picLocks noChangeAspect="1"/>
          </p:cNvPicPr>
          <p:nvPr/>
        </p:nvPicPr>
        <p:blipFill>
          <a:blip r:embed="rId5"/>
          <a:stretch>
            <a:fillRect/>
          </a:stretch>
        </p:blipFill>
        <p:spPr>
          <a:xfrm>
            <a:off x="2771038" y="112898"/>
            <a:ext cx="6622344" cy="2085832"/>
          </a:xfrm>
          <a:prstGeom prst="rect">
            <a:avLst/>
          </a:prstGeom>
        </p:spPr>
      </p:pic>
      <p:cxnSp>
        <p:nvCxnSpPr>
          <p:cNvPr id="18" name="Straight Connector 17">
            <a:extLst>
              <a:ext uri="{FF2B5EF4-FFF2-40B4-BE49-F238E27FC236}">
                <a16:creationId xmlns:a16="http://schemas.microsoft.com/office/drawing/2014/main" id="{BC9169DE-BB7D-F14B-B1C7-14E1A39A9960}"/>
              </a:ext>
            </a:extLst>
          </p:cNvPr>
          <p:cNvCxnSpPr>
            <a:cxnSpLocks/>
          </p:cNvCxnSpPr>
          <p:nvPr/>
        </p:nvCxnSpPr>
        <p:spPr>
          <a:xfrm>
            <a:off x="0" y="2284458"/>
            <a:ext cx="12192000"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68291B7-CE85-C147-925A-20498A5E94F4}"/>
              </a:ext>
            </a:extLst>
          </p:cNvPr>
          <p:cNvSpPr/>
          <p:nvPr/>
        </p:nvSpPr>
        <p:spPr>
          <a:xfrm>
            <a:off x="7315046" y="41817"/>
            <a:ext cx="4981748" cy="369332"/>
          </a:xfrm>
          <a:prstGeom prst="rect">
            <a:avLst/>
          </a:prstGeom>
        </p:spPr>
        <p:txBody>
          <a:bodyPr wrap="none">
            <a:spAutoFit/>
          </a:bodyPr>
          <a:lstStyle/>
          <a:p>
            <a:r>
              <a:rPr lang="en-US" b="1" dirty="0">
                <a:solidFill>
                  <a:schemeClr val="accent1"/>
                </a:solidFill>
              </a:rPr>
              <a:t>Antibiotic treatments &amp; CFTR modulator therapies</a:t>
            </a:r>
          </a:p>
        </p:txBody>
      </p:sp>
    </p:spTree>
    <p:extLst>
      <p:ext uri="{BB962C8B-B14F-4D97-AF65-F5344CB8AC3E}">
        <p14:creationId xmlns:p14="http://schemas.microsoft.com/office/powerpoint/2010/main" val="573717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4188</TotalTime>
  <Words>3577</Words>
  <Application>Microsoft Macintosh PowerPoint</Application>
  <PresentationFormat>Widescreen</PresentationFormat>
  <Paragraphs>684</Paragraphs>
  <Slides>53</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Calibri Light</vt:lpstr>
      <vt:lpstr>SFRM1000</vt:lpstr>
      <vt:lpstr>SFSS1000</vt:lpstr>
      <vt:lpstr>SFSS2074</vt:lpstr>
      <vt:lpstr>SFSS2488</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Trebaol</dc:creator>
  <cp:lastModifiedBy>Tristan Trebaol</cp:lastModifiedBy>
  <cp:revision>146</cp:revision>
  <dcterms:created xsi:type="dcterms:W3CDTF">2021-08-23T16:24:06Z</dcterms:created>
  <dcterms:modified xsi:type="dcterms:W3CDTF">2021-08-26T14:23:59Z</dcterms:modified>
</cp:coreProperties>
</file>